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2" r:id="rId4"/>
  </p:sldMasterIdLst>
  <p:notesMasterIdLst>
    <p:notesMasterId r:id="rId41"/>
  </p:notesMasterIdLst>
  <p:sldIdLst>
    <p:sldId id="319" r:id="rId5"/>
    <p:sldId id="340" r:id="rId6"/>
    <p:sldId id="9246" r:id="rId7"/>
    <p:sldId id="257" r:id="rId8"/>
    <p:sldId id="9238" r:id="rId9"/>
    <p:sldId id="277" r:id="rId10"/>
    <p:sldId id="9222" r:id="rId11"/>
    <p:sldId id="282" r:id="rId12"/>
    <p:sldId id="342" r:id="rId13"/>
    <p:sldId id="258" r:id="rId14"/>
    <p:sldId id="279" r:id="rId15"/>
    <p:sldId id="9229" r:id="rId16"/>
    <p:sldId id="1160" r:id="rId17"/>
    <p:sldId id="9228" r:id="rId18"/>
    <p:sldId id="322" r:id="rId19"/>
    <p:sldId id="9196" r:id="rId20"/>
    <p:sldId id="9239" r:id="rId21"/>
    <p:sldId id="323" r:id="rId22"/>
    <p:sldId id="9245" r:id="rId23"/>
    <p:sldId id="9244" r:id="rId24"/>
    <p:sldId id="9232" r:id="rId25"/>
    <p:sldId id="9233" r:id="rId26"/>
    <p:sldId id="9234" r:id="rId27"/>
    <p:sldId id="9217" r:id="rId28"/>
    <p:sldId id="1164" r:id="rId29"/>
    <p:sldId id="321" r:id="rId30"/>
    <p:sldId id="327" r:id="rId31"/>
    <p:sldId id="336" r:id="rId32"/>
    <p:sldId id="328" r:id="rId33"/>
    <p:sldId id="329" r:id="rId34"/>
    <p:sldId id="334" r:id="rId35"/>
    <p:sldId id="335" r:id="rId36"/>
    <p:sldId id="337" r:id="rId37"/>
    <p:sldId id="338" r:id="rId38"/>
    <p:sldId id="9241" r:id="rId39"/>
    <p:sldId id="924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71" autoAdjust="0"/>
  </p:normalViewPr>
  <p:slideViewPr>
    <p:cSldViewPr snapToGrid="0" snapToObjects="1">
      <p:cViewPr>
        <p:scale>
          <a:sx n="66" d="100"/>
          <a:sy n="66" d="100"/>
        </p:scale>
        <p:origin x="2274" y="73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Pitavastatin</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4-0E78-4CDF-B9FE-AC441FD79B42}"/>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6-0E78-4CDF-B9FE-AC441FD79B42}"/>
              </c:ext>
            </c:extLst>
          </c:dPt>
          <c:cat>
            <c:numRef>
              <c:f>Sheet1!$A$2:$A$3</c:f>
              <c:numCache>
                <c:formatCode>General</c:formatCode>
                <c:ptCount val="2"/>
              </c:numCache>
            </c:numRef>
          </c:cat>
          <c:val>
            <c:numRef>
              <c:f>Sheet1!$B$2:$B$3</c:f>
              <c:numCache>
                <c:formatCode>General</c:formatCode>
                <c:ptCount val="2"/>
                <c:pt idx="0">
                  <c:v>107</c:v>
                </c:pt>
                <c:pt idx="1">
                  <c:v>106</c:v>
                </c:pt>
              </c:numCache>
            </c:numRef>
          </c:val>
          <c:extLst>
            <c:ext xmlns:c16="http://schemas.microsoft.com/office/drawing/2014/chart" uri="{C3380CC4-5D6E-409C-BE32-E72D297353CC}">
              <c16:uniqueId val="{00000000-0E78-4CDF-B9FE-AC441FD79B42}"/>
            </c:ext>
          </c:extLst>
        </c:ser>
        <c:ser>
          <c:idx val="1"/>
          <c:order val="1"/>
          <c:tx>
            <c:strRef>
              <c:f>Sheet1!$C$1</c:f>
              <c:strCache>
                <c:ptCount val="1"/>
                <c:pt idx="0">
                  <c:v>Placebo</c:v>
                </c:pt>
              </c:strCache>
            </c:strRef>
          </c:tx>
          <c:spPr>
            <a:solidFill>
              <a:schemeClr val="accent2"/>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5-0E78-4CDF-B9FE-AC441FD79B42}"/>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7-0E78-4CDF-B9FE-AC441FD79B42}"/>
              </c:ext>
            </c:extLst>
          </c:dPt>
          <c:cat>
            <c:numRef>
              <c:f>Sheet1!$A$2:$A$3</c:f>
              <c:numCache>
                <c:formatCode>General</c:formatCode>
                <c:ptCount val="2"/>
              </c:numCache>
            </c:numRef>
          </c:cat>
          <c:val>
            <c:numRef>
              <c:f>Sheet1!$C$2:$C$3</c:f>
              <c:numCache>
                <c:formatCode>General</c:formatCode>
                <c:ptCount val="2"/>
                <c:pt idx="0">
                  <c:v>76</c:v>
                </c:pt>
                <c:pt idx="1">
                  <c:v>100</c:v>
                </c:pt>
              </c:numCache>
            </c:numRef>
          </c:val>
          <c:extLst>
            <c:ext xmlns:c16="http://schemas.microsoft.com/office/drawing/2014/chart" uri="{C3380CC4-5D6E-409C-BE32-E72D297353CC}">
              <c16:uniqueId val="{00000001-0E78-4CDF-B9FE-AC441FD79B42}"/>
            </c:ext>
          </c:extLst>
        </c:ser>
        <c:dLbls>
          <c:showLegendKey val="0"/>
          <c:showVal val="0"/>
          <c:showCatName val="0"/>
          <c:showSerName val="0"/>
          <c:showPercent val="0"/>
          <c:showBubbleSize val="0"/>
        </c:dLbls>
        <c:gapWidth val="219"/>
        <c:overlap val="-27"/>
        <c:axId val="840391976"/>
        <c:axId val="840394928"/>
      </c:barChart>
      <c:catAx>
        <c:axId val="84039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394928"/>
        <c:crosses val="autoZero"/>
        <c:auto val="1"/>
        <c:lblAlgn val="ctr"/>
        <c:lblOffset val="100"/>
        <c:noMultiLvlLbl val="0"/>
      </c:catAx>
      <c:valAx>
        <c:axId val="84039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0391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40182116060131E-2"/>
          <c:y val="3.0807521299585187E-2"/>
          <c:w val="0.90215981788393984"/>
          <c:h val="0.74303783005042345"/>
        </c:manualLayout>
      </c:layout>
      <c:barChart>
        <c:barDir val="col"/>
        <c:grouping val="stack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5-E306-447E-9299-DD3D05324785}"/>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4-E306-447E-9299-DD3D05324785}"/>
              </c:ext>
            </c:extLst>
          </c:dPt>
          <c:cat>
            <c:strRef>
              <c:f>Sheet1!$A$2:$A$3</c:f>
              <c:strCache>
                <c:ptCount val="2"/>
                <c:pt idx="0">
                  <c:v>Pitavastatin</c:v>
                </c:pt>
                <c:pt idx="1">
                  <c:v>Placebo</c:v>
                </c:pt>
              </c:strCache>
            </c:strRef>
          </c:cat>
          <c:val>
            <c:numRef>
              <c:f>Sheet1!$B$2:$B$3</c:f>
              <c:numCache>
                <c:formatCode>General</c:formatCode>
                <c:ptCount val="2"/>
                <c:pt idx="0">
                  <c:v>4.16</c:v>
                </c:pt>
                <c:pt idx="1">
                  <c:v>4.12</c:v>
                </c:pt>
              </c:numCache>
            </c:numRef>
          </c:val>
          <c:extLst>
            <c:ext xmlns:c16="http://schemas.microsoft.com/office/drawing/2014/chart" uri="{C3380CC4-5D6E-409C-BE32-E72D297353CC}">
              <c16:uniqueId val="{00000000-E306-447E-9299-DD3D05324785}"/>
            </c:ext>
          </c:extLst>
        </c:ser>
        <c:dLbls>
          <c:showLegendKey val="0"/>
          <c:showVal val="0"/>
          <c:showCatName val="0"/>
          <c:showSerName val="0"/>
          <c:showPercent val="0"/>
          <c:showBubbleSize val="0"/>
        </c:dLbls>
        <c:gapWidth val="150"/>
        <c:overlap val="100"/>
        <c:axId val="807107808"/>
        <c:axId val="807108136"/>
      </c:barChart>
      <c:catAx>
        <c:axId val="80710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7108136"/>
        <c:crosses val="autoZero"/>
        <c:auto val="1"/>
        <c:lblAlgn val="ctr"/>
        <c:lblOffset val="100"/>
        <c:noMultiLvlLbl val="0"/>
      </c:catAx>
      <c:valAx>
        <c:axId val="807108136"/>
        <c:scaling>
          <c:orientation val="minMax"/>
          <c:max val="8"/>
          <c:min val="0"/>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807107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40182116060131E-2"/>
          <c:y val="3.0807521299585187E-2"/>
          <c:w val="0.90215981788393984"/>
          <c:h val="0.74303783005042345"/>
        </c:manualLayout>
      </c:layout>
      <c:barChart>
        <c:barDir val="col"/>
        <c:grouping val="stack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CD58-4DD0-87B5-874BD466CB54}"/>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3-CD58-4DD0-87B5-874BD466CB54}"/>
              </c:ext>
            </c:extLst>
          </c:dPt>
          <c:cat>
            <c:strRef>
              <c:f>Sheet1!$A$2:$A$3</c:f>
              <c:strCache>
                <c:ptCount val="2"/>
                <c:pt idx="0">
                  <c:v>Pitavastatin</c:v>
                </c:pt>
                <c:pt idx="1">
                  <c:v>Placebo</c:v>
                </c:pt>
              </c:strCache>
            </c:strRef>
          </c:cat>
          <c:val>
            <c:numRef>
              <c:f>Sheet1!$B$2:$B$3</c:f>
              <c:numCache>
                <c:formatCode>General</c:formatCode>
                <c:ptCount val="2"/>
                <c:pt idx="0">
                  <c:v>1.1299999999999999</c:v>
                </c:pt>
                <c:pt idx="1">
                  <c:v>0.84</c:v>
                </c:pt>
              </c:numCache>
            </c:numRef>
          </c:val>
          <c:extLst>
            <c:ext xmlns:c16="http://schemas.microsoft.com/office/drawing/2014/chart" uri="{C3380CC4-5D6E-409C-BE32-E72D297353CC}">
              <c16:uniqueId val="{00000004-CD58-4DD0-87B5-874BD466CB54}"/>
            </c:ext>
          </c:extLst>
        </c:ser>
        <c:dLbls>
          <c:showLegendKey val="0"/>
          <c:showVal val="0"/>
          <c:showCatName val="0"/>
          <c:showSerName val="0"/>
          <c:showPercent val="0"/>
          <c:showBubbleSize val="0"/>
        </c:dLbls>
        <c:gapWidth val="150"/>
        <c:overlap val="100"/>
        <c:axId val="807107808"/>
        <c:axId val="807108136"/>
      </c:barChart>
      <c:catAx>
        <c:axId val="80710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7108136"/>
        <c:crosses val="autoZero"/>
        <c:auto val="1"/>
        <c:lblAlgn val="ctr"/>
        <c:lblOffset val="100"/>
        <c:noMultiLvlLbl val="0"/>
      </c:catAx>
      <c:valAx>
        <c:axId val="807108136"/>
        <c:scaling>
          <c:orientation val="minMax"/>
          <c:max val="8"/>
          <c:min val="0"/>
        </c:scaling>
        <c:delete val="0"/>
        <c:axPos val="l"/>
        <c:majorGridlines>
          <c:spPr>
            <a:ln w="9525" cap="flat" cmpd="sng" algn="ctr">
              <a:solidFill>
                <a:schemeClr val="bg1"/>
              </a:solidFill>
              <a:round/>
            </a:ln>
            <a:effectLst/>
          </c:spPr>
        </c:majorGridlines>
        <c:numFmt formatCode="General"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807107808"/>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40182116060131E-2"/>
          <c:y val="3.0807521299585187E-2"/>
          <c:w val="0.90215981788393984"/>
          <c:h val="0.74303783005042345"/>
        </c:manualLayout>
      </c:layout>
      <c:barChart>
        <c:barDir val="col"/>
        <c:grouping val="stacked"/>
        <c:varyColors val="0"/>
        <c:ser>
          <c:idx val="0"/>
          <c:order val="0"/>
          <c:tx>
            <c:strRef>
              <c:f>Sheet1!$B$1</c:f>
              <c:strCache>
                <c:ptCount val="1"/>
                <c:pt idx="0">
                  <c:v>Column2</c:v>
                </c:pt>
              </c:strCache>
            </c:strRef>
          </c:tx>
          <c:spPr>
            <a:solidFill>
              <a:schemeClr val="accent1"/>
            </a:solidFill>
            <a:ln>
              <a:noFill/>
            </a:ln>
            <a:effectLst/>
          </c:spPr>
          <c:invertIfNegative val="0"/>
          <c:dPt>
            <c:idx val="0"/>
            <c:invertIfNegative val="0"/>
            <c:bubble3D val="0"/>
            <c:spPr>
              <a:solidFill>
                <a:srgbClr val="7030A0"/>
              </a:solidFill>
              <a:ln>
                <a:noFill/>
              </a:ln>
              <a:effectLst/>
            </c:spPr>
            <c:extLst>
              <c:ext xmlns:c16="http://schemas.microsoft.com/office/drawing/2014/chart" uri="{C3380CC4-5D6E-409C-BE32-E72D297353CC}">
                <c16:uniqueId val="{00000001-3D68-48E5-B89D-AF100B449451}"/>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3-3D68-48E5-B89D-AF100B449451}"/>
              </c:ext>
            </c:extLst>
          </c:dPt>
          <c:cat>
            <c:strRef>
              <c:f>Sheet1!$A$2:$A$3</c:f>
              <c:strCache>
                <c:ptCount val="2"/>
                <c:pt idx="0">
                  <c:v>Pitavastatin</c:v>
                </c:pt>
                <c:pt idx="1">
                  <c:v>Placebo</c:v>
                </c:pt>
              </c:strCache>
            </c:strRef>
          </c:cat>
          <c:val>
            <c:numRef>
              <c:f>Sheet1!$B$2:$B$3</c:f>
              <c:numCache>
                <c:formatCode>General</c:formatCode>
                <c:ptCount val="2"/>
                <c:pt idx="0">
                  <c:v>0.49</c:v>
                </c:pt>
                <c:pt idx="1">
                  <c:v>0.28000000000000003</c:v>
                </c:pt>
              </c:numCache>
            </c:numRef>
          </c:val>
          <c:extLst>
            <c:ext xmlns:c16="http://schemas.microsoft.com/office/drawing/2014/chart" uri="{C3380CC4-5D6E-409C-BE32-E72D297353CC}">
              <c16:uniqueId val="{00000004-3D68-48E5-B89D-AF100B449451}"/>
            </c:ext>
          </c:extLst>
        </c:ser>
        <c:dLbls>
          <c:showLegendKey val="0"/>
          <c:showVal val="0"/>
          <c:showCatName val="0"/>
          <c:showSerName val="0"/>
          <c:showPercent val="0"/>
          <c:showBubbleSize val="0"/>
        </c:dLbls>
        <c:gapWidth val="150"/>
        <c:overlap val="100"/>
        <c:axId val="807107808"/>
        <c:axId val="807108136"/>
      </c:barChart>
      <c:catAx>
        <c:axId val="80710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7108136"/>
        <c:crosses val="autoZero"/>
        <c:auto val="1"/>
        <c:lblAlgn val="ctr"/>
        <c:lblOffset val="100"/>
        <c:noMultiLvlLbl val="0"/>
      </c:catAx>
      <c:valAx>
        <c:axId val="807108136"/>
        <c:scaling>
          <c:orientation val="minMax"/>
          <c:max val="8"/>
          <c:min val="0"/>
        </c:scaling>
        <c:delete val="0"/>
        <c:axPos val="l"/>
        <c:majorGridlines>
          <c:spPr>
            <a:ln w="9525" cap="flat" cmpd="sng" algn="ctr">
              <a:solidFill>
                <a:schemeClr val="bg1"/>
              </a:solidFill>
              <a:round/>
            </a:ln>
            <a:effectLst/>
          </c:spPr>
        </c:majorGridlines>
        <c:numFmt formatCode="General"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807107808"/>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ata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2D6AFB-C355-4EF0-92EC-E758FA692A8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E04DD4B-51FA-40B6-B8CB-2BA028406417}">
      <dgm:prSet custT="1"/>
      <dgm:spPr/>
      <dgm:t>
        <a:bodyPr/>
        <a:lstStyle/>
        <a:p>
          <a:r>
            <a:rPr lang="en-US" sz="2400" dirty="0"/>
            <a:t>About 50% of people living with HIV have plaque in their heart’s arteries, even with no chest pain symptoms. </a:t>
          </a:r>
        </a:p>
      </dgm:t>
    </dgm:pt>
    <dgm:pt modelId="{CDD03C0F-EC4D-4DC0-BAC7-042A8CF5741B}" type="parTrans" cxnId="{580293D2-E3C2-4999-8EAE-B2DB365775DA}">
      <dgm:prSet/>
      <dgm:spPr/>
      <dgm:t>
        <a:bodyPr/>
        <a:lstStyle/>
        <a:p>
          <a:endParaRPr lang="en-US" sz="2400"/>
        </a:p>
      </dgm:t>
    </dgm:pt>
    <dgm:pt modelId="{50D16420-E552-4DEF-9B95-73CF1FC2296D}" type="sibTrans" cxnId="{580293D2-E3C2-4999-8EAE-B2DB365775DA}">
      <dgm:prSet/>
      <dgm:spPr/>
      <dgm:t>
        <a:bodyPr/>
        <a:lstStyle/>
        <a:p>
          <a:endParaRPr lang="en-US" sz="2400"/>
        </a:p>
      </dgm:t>
    </dgm:pt>
    <dgm:pt modelId="{8B237163-D4E1-4FE4-A4FD-E4FF18DEF2AF}">
      <dgm:prSet custT="1"/>
      <dgm:spPr/>
      <dgm:t>
        <a:bodyPr/>
        <a:lstStyle/>
        <a:p>
          <a:r>
            <a:rPr lang="en-US" sz="2400" b="1" dirty="0"/>
            <a:t>HIV-associated inflammation and immune activation </a:t>
          </a:r>
          <a:r>
            <a:rPr lang="en-US" sz="2400" dirty="0"/>
            <a:t>are involved in the build-up of vulnerable plaque in the heart’s arteries. </a:t>
          </a:r>
        </a:p>
      </dgm:t>
    </dgm:pt>
    <dgm:pt modelId="{852443F3-231A-4433-A231-EB97AD133A58}" type="parTrans" cxnId="{DF289216-089D-46CF-B889-8BD1A505740A}">
      <dgm:prSet/>
      <dgm:spPr/>
      <dgm:t>
        <a:bodyPr/>
        <a:lstStyle/>
        <a:p>
          <a:endParaRPr lang="en-US" sz="2400"/>
        </a:p>
      </dgm:t>
    </dgm:pt>
    <dgm:pt modelId="{C70B5B35-2A2E-4AFF-A770-825CA3859432}" type="sibTrans" cxnId="{DF289216-089D-46CF-B889-8BD1A505740A}">
      <dgm:prSet/>
      <dgm:spPr/>
      <dgm:t>
        <a:bodyPr/>
        <a:lstStyle/>
        <a:p>
          <a:endParaRPr lang="en-US" sz="2400"/>
        </a:p>
      </dgm:t>
    </dgm:pt>
    <dgm:pt modelId="{18152060-7062-43A5-A6CA-E46D0B1F0711}">
      <dgm:prSet custT="1"/>
      <dgm:spPr/>
      <dgm:t>
        <a:bodyPr/>
        <a:lstStyle/>
        <a:p>
          <a:r>
            <a:rPr lang="en-US" sz="2400" dirty="0"/>
            <a:t>This plaque often has features that make it more vulnerable to rupture.</a:t>
          </a:r>
        </a:p>
      </dgm:t>
    </dgm:pt>
    <dgm:pt modelId="{905070E0-9187-4BED-BDCE-9B5433F60CBA}" type="parTrans" cxnId="{8F2D1D2E-B870-433D-85E6-7109ED3C5DC7}">
      <dgm:prSet/>
      <dgm:spPr/>
      <dgm:t>
        <a:bodyPr/>
        <a:lstStyle/>
        <a:p>
          <a:endParaRPr lang="en-US" sz="2400"/>
        </a:p>
      </dgm:t>
    </dgm:pt>
    <dgm:pt modelId="{F12F2790-2E4C-44F7-B07C-132C37AB283D}" type="sibTrans" cxnId="{8F2D1D2E-B870-433D-85E6-7109ED3C5DC7}">
      <dgm:prSet/>
      <dgm:spPr/>
      <dgm:t>
        <a:bodyPr/>
        <a:lstStyle/>
        <a:p>
          <a:endParaRPr lang="en-US" sz="2400"/>
        </a:p>
      </dgm:t>
    </dgm:pt>
    <dgm:pt modelId="{E19C487B-1404-41CF-A846-DFF3D0A05287}" type="pres">
      <dgm:prSet presAssocID="{8D2D6AFB-C355-4EF0-92EC-E758FA692A83}" presName="vert0" presStyleCnt="0">
        <dgm:presLayoutVars>
          <dgm:dir/>
          <dgm:animOne val="branch"/>
          <dgm:animLvl val="lvl"/>
        </dgm:presLayoutVars>
      </dgm:prSet>
      <dgm:spPr/>
    </dgm:pt>
    <dgm:pt modelId="{4C5AF64A-B491-4FA3-ACD8-7F88ACEAE9EF}" type="pres">
      <dgm:prSet presAssocID="{FE04DD4B-51FA-40B6-B8CB-2BA028406417}" presName="thickLine" presStyleLbl="alignNode1" presStyleIdx="0" presStyleCnt="3"/>
      <dgm:spPr/>
    </dgm:pt>
    <dgm:pt modelId="{52F40480-7CAA-4398-A299-A4DD97CFF479}" type="pres">
      <dgm:prSet presAssocID="{FE04DD4B-51FA-40B6-B8CB-2BA028406417}" presName="horz1" presStyleCnt="0"/>
      <dgm:spPr/>
    </dgm:pt>
    <dgm:pt modelId="{5F947DCB-B412-4EA9-B98E-EC569E247A50}" type="pres">
      <dgm:prSet presAssocID="{FE04DD4B-51FA-40B6-B8CB-2BA028406417}" presName="tx1" presStyleLbl="revTx" presStyleIdx="0" presStyleCnt="3"/>
      <dgm:spPr/>
    </dgm:pt>
    <dgm:pt modelId="{4188CC63-D67A-4E6C-AF3D-B0C5CF2E68E1}" type="pres">
      <dgm:prSet presAssocID="{FE04DD4B-51FA-40B6-B8CB-2BA028406417}" presName="vert1" presStyleCnt="0"/>
      <dgm:spPr/>
    </dgm:pt>
    <dgm:pt modelId="{71AADA76-D0FA-4D61-A252-82FEF8806657}" type="pres">
      <dgm:prSet presAssocID="{8B237163-D4E1-4FE4-A4FD-E4FF18DEF2AF}" presName="thickLine" presStyleLbl="alignNode1" presStyleIdx="1" presStyleCnt="3"/>
      <dgm:spPr/>
    </dgm:pt>
    <dgm:pt modelId="{622BB611-F188-48C2-9899-73C9B9AEEBC6}" type="pres">
      <dgm:prSet presAssocID="{8B237163-D4E1-4FE4-A4FD-E4FF18DEF2AF}" presName="horz1" presStyleCnt="0"/>
      <dgm:spPr/>
    </dgm:pt>
    <dgm:pt modelId="{5B0E2B0D-348C-4131-8F88-5BEE0B52689E}" type="pres">
      <dgm:prSet presAssocID="{8B237163-D4E1-4FE4-A4FD-E4FF18DEF2AF}" presName="tx1" presStyleLbl="revTx" presStyleIdx="1" presStyleCnt="3"/>
      <dgm:spPr/>
    </dgm:pt>
    <dgm:pt modelId="{5F2E90A6-3985-46E0-8BB3-AADF35BF496F}" type="pres">
      <dgm:prSet presAssocID="{8B237163-D4E1-4FE4-A4FD-E4FF18DEF2AF}" presName="vert1" presStyleCnt="0"/>
      <dgm:spPr/>
    </dgm:pt>
    <dgm:pt modelId="{5A025595-8EBB-4FB1-9423-F87362346F2E}" type="pres">
      <dgm:prSet presAssocID="{18152060-7062-43A5-A6CA-E46D0B1F0711}" presName="thickLine" presStyleLbl="alignNode1" presStyleIdx="2" presStyleCnt="3"/>
      <dgm:spPr/>
    </dgm:pt>
    <dgm:pt modelId="{3B092095-70D6-4A4E-89A9-0FA6210328B5}" type="pres">
      <dgm:prSet presAssocID="{18152060-7062-43A5-A6CA-E46D0B1F0711}" presName="horz1" presStyleCnt="0"/>
      <dgm:spPr/>
    </dgm:pt>
    <dgm:pt modelId="{DA45838B-FD3C-4D87-9251-9F32A48C9215}" type="pres">
      <dgm:prSet presAssocID="{18152060-7062-43A5-A6CA-E46D0B1F0711}" presName="tx1" presStyleLbl="revTx" presStyleIdx="2" presStyleCnt="3"/>
      <dgm:spPr/>
    </dgm:pt>
    <dgm:pt modelId="{9D8E9532-1D49-42D5-9DF2-00BA1CE5658C}" type="pres">
      <dgm:prSet presAssocID="{18152060-7062-43A5-A6CA-E46D0B1F0711}" presName="vert1" presStyleCnt="0"/>
      <dgm:spPr/>
    </dgm:pt>
  </dgm:ptLst>
  <dgm:cxnLst>
    <dgm:cxn modelId="{DF289216-089D-46CF-B889-8BD1A505740A}" srcId="{8D2D6AFB-C355-4EF0-92EC-E758FA692A83}" destId="{8B237163-D4E1-4FE4-A4FD-E4FF18DEF2AF}" srcOrd="1" destOrd="0" parTransId="{852443F3-231A-4433-A231-EB97AD133A58}" sibTransId="{C70B5B35-2A2E-4AFF-A770-825CA3859432}"/>
    <dgm:cxn modelId="{5644EB1E-F9EC-4A1E-AC8B-882BE44FC6EE}" type="presOf" srcId="{8D2D6AFB-C355-4EF0-92EC-E758FA692A83}" destId="{E19C487B-1404-41CF-A846-DFF3D0A05287}" srcOrd="0" destOrd="0" presId="urn:microsoft.com/office/officeart/2008/layout/LinedList"/>
    <dgm:cxn modelId="{75E2BA24-9627-4EC7-A4F5-A3C9D435EAD1}" type="presOf" srcId="{8B237163-D4E1-4FE4-A4FD-E4FF18DEF2AF}" destId="{5B0E2B0D-348C-4131-8F88-5BEE0B52689E}" srcOrd="0" destOrd="0" presId="urn:microsoft.com/office/officeart/2008/layout/LinedList"/>
    <dgm:cxn modelId="{8F2D1D2E-B870-433D-85E6-7109ED3C5DC7}" srcId="{8D2D6AFB-C355-4EF0-92EC-E758FA692A83}" destId="{18152060-7062-43A5-A6CA-E46D0B1F0711}" srcOrd="2" destOrd="0" parTransId="{905070E0-9187-4BED-BDCE-9B5433F60CBA}" sibTransId="{F12F2790-2E4C-44F7-B07C-132C37AB283D}"/>
    <dgm:cxn modelId="{56F6D838-E44B-429F-9831-B3F29CB0A2F2}" type="presOf" srcId="{FE04DD4B-51FA-40B6-B8CB-2BA028406417}" destId="{5F947DCB-B412-4EA9-B98E-EC569E247A50}" srcOrd="0" destOrd="0" presId="urn:microsoft.com/office/officeart/2008/layout/LinedList"/>
    <dgm:cxn modelId="{9F2FC998-5086-4193-88FB-CFAD9D3C1F44}" type="presOf" srcId="{18152060-7062-43A5-A6CA-E46D0B1F0711}" destId="{DA45838B-FD3C-4D87-9251-9F32A48C9215}" srcOrd="0" destOrd="0" presId="urn:microsoft.com/office/officeart/2008/layout/LinedList"/>
    <dgm:cxn modelId="{580293D2-E3C2-4999-8EAE-B2DB365775DA}" srcId="{8D2D6AFB-C355-4EF0-92EC-E758FA692A83}" destId="{FE04DD4B-51FA-40B6-B8CB-2BA028406417}" srcOrd="0" destOrd="0" parTransId="{CDD03C0F-EC4D-4DC0-BAC7-042A8CF5741B}" sibTransId="{50D16420-E552-4DEF-9B95-73CF1FC2296D}"/>
    <dgm:cxn modelId="{B339B3AF-07A6-443C-9A1E-DDBA8E32F4E4}" type="presParOf" srcId="{E19C487B-1404-41CF-A846-DFF3D0A05287}" destId="{4C5AF64A-B491-4FA3-ACD8-7F88ACEAE9EF}" srcOrd="0" destOrd="0" presId="urn:microsoft.com/office/officeart/2008/layout/LinedList"/>
    <dgm:cxn modelId="{0F53B47D-6B30-4BD4-AD28-E5724EE13F59}" type="presParOf" srcId="{E19C487B-1404-41CF-A846-DFF3D0A05287}" destId="{52F40480-7CAA-4398-A299-A4DD97CFF479}" srcOrd="1" destOrd="0" presId="urn:microsoft.com/office/officeart/2008/layout/LinedList"/>
    <dgm:cxn modelId="{2FACDE96-C6F8-46FE-B3B3-4D6D1EAC3BBB}" type="presParOf" srcId="{52F40480-7CAA-4398-A299-A4DD97CFF479}" destId="{5F947DCB-B412-4EA9-B98E-EC569E247A50}" srcOrd="0" destOrd="0" presId="urn:microsoft.com/office/officeart/2008/layout/LinedList"/>
    <dgm:cxn modelId="{91AC86A8-2665-40D1-BB5D-17E5F3AB4F25}" type="presParOf" srcId="{52F40480-7CAA-4398-A299-A4DD97CFF479}" destId="{4188CC63-D67A-4E6C-AF3D-B0C5CF2E68E1}" srcOrd="1" destOrd="0" presId="urn:microsoft.com/office/officeart/2008/layout/LinedList"/>
    <dgm:cxn modelId="{314E1868-754C-44C2-9668-355E4E3B0962}" type="presParOf" srcId="{E19C487B-1404-41CF-A846-DFF3D0A05287}" destId="{71AADA76-D0FA-4D61-A252-82FEF8806657}" srcOrd="2" destOrd="0" presId="urn:microsoft.com/office/officeart/2008/layout/LinedList"/>
    <dgm:cxn modelId="{2D532DB1-F69B-4966-82B9-28D019E9A010}" type="presParOf" srcId="{E19C487B-1404-41CF-A846-DFF3D0A05287}" destId="{622BB611-F188-48C2-9899-73C9B9AEEBC6}" srcOrd="3" destOrd="0" presId="urn:microsoft.com/office/officeart/2008/layout/LinedList"/>
    <dgm:cxn modelId="{57BE8A9B-7AC2-4E81-8B34-A9D007EEECDA}" type="presParOf" srcId="{622BB611-F188-48C2-9899-73C9B9AEEBC6}" destId="{5B0E2B0D-348C-4131-8F88-5BEE0B52689E}" srcOrd="0" destOrd="0" presId="urn:microsoft.com/office/officeart/2008/layout/LinedList"/>
    <dgm:cxn modelId="{472B09F4-6C5D-4F10-9D27-7F53C1E25F7B}" type="presParOf" srcId="{622BB611-F188-48C2-9899-73C9B9AEEBC6}" destId="{5F2E90A6-3985-46E0-8BB3-AADF35BF496F}" srcOrd="1" destOrd="0" presId="urn:microsoft.com/office/officeart/2008/layout/LinedList"/>
    <dgm:cxn modelId="{431E5A99-25B6-4D81-86F4-D20AE52E6AE8}" type="presParOf" srcId="{E19C487B-1404-41CF-A846-DFF3D0A05287}" destId="{5A025595-8EBB-4FB1-9423-F87362346F2E}" srcOrd="4" destOrd="0" presId="urn:microsoft.com/office/officeart/2008/layout/LinedList"/>
    <dgm:cxn modelId="{232C6738-F61A-4017-A4D6-82EEF32E0688}" type="presParOf" srcId="{E19C487B-1404-41CF-A846-DFF3D0A05287}" destId="{3B092095-70D6-4A4E-89A9-0FA6210328B5}" srcOrd="5" destOrd="0" presId="urn:microsoft.com/office/officeart/2008/layout/LinedList"/>
    <dgm:cxn modelId="{887337E2-0E0A-43EB-8191-B166D45D4BB7}" type="presParOf" srcId="{3B092095-70D6-4A4E-89A9-0FA6210328B5}" destId="{DA45838B-FD3C-4D87-9251-9F32A48C9215}" srcOrd="0" destOrd="0" presId="urn:microsoft.com/office/officeart/2008/layout/LinedList"/>
    <dgm:cxn modelId="{6BE5111E-5BCE-4CDF-BB82-6F9280C6A5B9}" type="presParOf" srcId="{3B092095-70D6-4A4E-89A9-0FA6210328B5}" destId="{9D8E9532-1D49-42D5-9DF2-00BA1CE565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64875A-913D-482F-ABEF-9A35D11F7933}"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71358B-EB16-4DB3-BD10-BF23491DAC32}">
      <dgm:prSet custT="1"/>
      <dgm:spPr/>
      <dgm:t>
        <a:bodyPr/>
        <a:lstStyle/>
        <a:p>
          <a:r>
            <a:rPr lang="en-US" sz="2400" dirty="0"/>
            <a:t>To determine whether treatment with pitavastatin is effective to prevent cardiovascular disease risk </a:t>
          </a:r>
        </a:p>
      </dgm:t>
    </dgm:pt>
    <dgm:pt modelId="{6F4F2618-BA0A-45E9-8272-F1631C511D86}" type="parTrans" cxnId="{72B73EC3-24AD-4F95-84AC-FCE362C2081D}">
      <dgm:prSet/>
      <dgm:spPr/>
      <dgm:t>
        <a:bodyPr/>
        <a:lstStyle/>
        <a:p>
          <a:endParaRPr lang="en-US"/>
        </a:p>
      </dgm:t>
    </dgm:pt>
    <dgm:pt modelId="{BAAAB68C-8650-465F-B3BB-19E315D5021B}" type="sibTrans" cxnId="{72B73EC3-24AD-4F95-84AC-FCE362C2081D}">
      <dgm:prSet/>
      <dgm:spPr/>
      <dgm:t>
        <a:bodyPr/>
        <a:lstStyle/>
        <a:p>
          <a:endParaRPr lang="en-US"/>
        </a:p>
      </dgm:t>
    </dgm:pt>
    <dgm:pt modelId="{434BE7A2-0D5A-474E-84F4-7B3DC3635432}">
      <dgm:prSet/>
      <dgm:spPr/>
      <dgm:t>
        <a:bodyPr/>
        <a:lstStyle/>
        <a:p>
          <a:r>
            <a:rPr lang="en-US" dirty="0"/>
            <a:t>To</a:t>
          </a:r>
          <a:r>
            <a:rPr lang="en-US" baseline="0" dirty="0"/>
            <a:t> determine whether treatment with pitavastatin is safe and well tolerated</a:t>
          </a:r>
          <a:endParaRPr lang="en-US" dirty="0"/>
        </a:p>
      </dgm:t>
    </dgm:pt>
    <dgm:pt modelId="{485EDF4E-3EDB-4B1B-ACED-E5116AA16A16}" type="parTrans" cxnId="{D578EA92-831B-498D-9285-CA232C1A79E6}">
      <dgm:prSet/>
      <dgm:spPr/>
      <dgm:t>
        <a:bodyPr/>
        <a:lstStyle/>
        <a:p>
          <a:endParaRPr lang="en-US"/>
        </a:p>
      </dgm:t>
    </dgm:pt>
    <dgm:pt modelId="{8240E813-85D5-450F-8A1B-C39023203727}" type="sibTrans" cxnId="{D578EA92-831B-498D-9285-CA232C1A79E6}">
      <dgm:prSet/>
      <dgm:spPr/>
      <dgm:t>
        <a:bodyPr/>
        <a:lstStyle/>
        <a:p>
          <a:endParaRPr lang="en-US"/>
        </a:p>
      </dgm:t>
    </dgm:pt>
    <dgm:pt modelId="{9DAA982F-928D-49CC-AF4E-07647BA98AD6}" type="pres">
      <dgm:prSet presAssocID="{4064875A-913D-482F-ABEF-9A35D11F7933}" presName="root" presStyleCnt="0">
        <dgm:presLayoutVars>
          <dgm:dir/>
          <dgm:resizeHandles val="exact"/>
        </dgm:presLayoutVars>
      </dgm:prSet>
      <dgm:spPr/>
    </dgm:pt>
    <dgm:pt modelId="{782F4AF3-C7CD-4875-878F-DA574B027DF6}" type="pres">
      <dgm:prSet presAssocID="{9171358B-EB16-4DB3-BD10-BF23491DAC32}" presName="compNode" presStyleCnt="0"/>
      <dgm:spPr/>
    </dgm:pt>
    <dgm:pt modelId="{338FCB88-2520-4E0A-82F7-710C1156E92D}" type="pres">
      <dgm:prSet presAssocID="{9171358B-EB16-4DB3-BD10-BF23491DAC3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CFEB1E99-4A2D-486F-9DC3-427E33DBAC6E}" type="pres">
      <dgm:prSet presAssocID="{9171358B-EB16-4DB3-BD10-BF23491DAC32}" presName="spaceRect" presStyleCnt="0"/>
      <dgm:spPr/>
    </dgm:pt>
    <dgm:pt modelId="{7D0BE5A6-2D8D-48CC-ACE7-D67A43DA069A}" type="pres">
      <dgm:prSet presAssocID="{9171358B-EB16-4DB3-BD10-BF23491DAC32}" presName="textRect" presStyleLbl="revTx" presStyleIdx="0" presStyleCnt="2">
        <dgm:presLayoutVars>
          <dgm:chMax val="1"/>
          <dgm:chPref val="1"/>
        </dgm:presLayoutVars>
      </dgm:prSet>
      <dgm:spPr/>
    </dgm:pt>
    <dgm:pt modelId="{634A0785-2C72-4938-B5A5-98EE473DD930}" type="pres">
      <dgm:prSet presAssocID="{BAAAB68C-8650-465F-B3BB-19E315D5021B}" presName="sibTrans" presStyleCnt="0"/>
      <dgm:spPr/>
    </dgm:pt>
    <dgm:pt modelId="{1848544D-B03D-430B-8327-05A24AF7C59C}" type="pres">
      <dgm:prSet presAssocID="{434BE7A2-0D5A-474E-84F4-7B3DC3635432}" presName="compNode" presStyleCnt="0"/>
      <dgm:spPr/>
    </dgm:pt>
    <dgm:pt modelId="{654C4F42-EB97-4C8E-8551-1294575C36DB}" type="pres">
      <dgm:prSet presAssocID="{434BE7A2-0D5A-474E-84F4-7B3DC363543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DE748D09-3156-4881-B67D-E453E5B09A7A}" type="pres">
      <dgm:prSet presAssocID="{434BE7A2-0D5A-474E-84F4-7B3DC3635432}" presName="spaceRect" presStyleCnt="0"/>
      <dgm:spPr/>
    </dgm:pt>
    <dgm:pt modelId="{081FB6EB-E323-4B7C-8449-8AC253C5F6C8}" type="pres">
      <dgm:prSet presAssocID="{434BE7A2-0D5A-474E-84F4-7B3DC3635432}" presName="textRect" presStyleLbl="revTx" presStyleIdx="1" presStyleCnt="2">
        <dgm:presLayoutVars>
          <dgm:chMax val="1"/>
          <dgm:chPref val="1"/>
        </dgm:presLayoutVars>
      </dgm:prSet>
      <dgm:spPr/>
    </dgm:pt>
  </dgm:ptLst>
  <dgm:cxnLst>
    <dgm:cxn modelId="{277B6933-92B1-4E9A-9CC4-AC12EB1AEDA8}" type="presOf" srcId="{9171358B-EB16-4DB3-BD10-BF23491DAC32}" destId="{7D0BE5A6-2D8D-48CC-ACE7-D67A43DA069A}" srcOrd="0" destOrd="0" presId="urn:microsoft.com/office/officeart/2018/2/layout/IconLabelList"/>
    <dgm:cxn modelId="{7DA13151-17F4-465E-BC10-448F36162324}" type="presOf" srcId="{4064875A-913D-482F-ABEF-9A35D11F7933}" destId="{9DAA982F-928D-49CC-AF4E-07647BA98AD6}" srcOrd="0" destOrd="0" presId="urn:microsoft.com/office/officeart/2018/2/layout/IconLabelList"/>
    <dgm:cxn modelId="{D578EA92-831B-498D-9285-CA232C1A79E6}" srcId="{4064875A-913D-482F-ABEF-9A35D11F7933}" destId="{434BE7A2-0D5A-474E-84F4-7B3DC3635432}" srcOrd="1" destOrd="0" parTransId="{485EDF4E-3EDB-4B1B-ACED-E5116AA16A16}" sibTransId="{8240E813-85D5-450F-8A1B-C39023203727}"/>
    <dgm:cxn modelId="{72B73EC3-24AD-4F95-84AC-FCE362C2081D}" srcId="{4064875A-913D-482F-ABEF-9A35D11F7933}" destId="{9171358B-EB16-4DB3-BD10-BF23491DAC32}" srcOrd="0" destOrd="0" parTransId="{6F4F2618-BA0A-45E9-8272-F1631C511D86}" sibTransId="{BAAAB68C-8650-465F-B3BB-19E315D5021B}"/>
    <dgm:cxn modelId="{65B09CFB-FAE0-4407-955B-D18150A56F17}" type="presOf" srcId="{434BE7A2-0D5A-474E-84F4-7B3DC3635432}" destId="{081FB6EB-E323-4B7C-8449-8AC253C5F6C8}" srcOrd="0" destOrd="0" presId="urn:microsoft.com/office/officeart/2018/2/layout/IconLabelList"/>
    <dgm:cxn modelId="{B5C3DD16-32EC-4E11-A664-152E9D6FB948}" type="presParOf" srcId="{9DAA982F-928D-49CC-AF4E-07647BA98AD6}" destId="{782F4AF3-C7CD-4875-878F-DA574B027DF6}" srcOrd="0" destOrd="0" presId="urn:microsoft.com/office/officeart/2018/2/layout/IconLabelList"/>
    <dgm:cxn modelId="{9A746CDF-63B4-4621-AA6C-009C29B51E6D}" type="presParOf" srcId="{782F4AF3-C7CD-4875-878F-DA574B027DF6}" destId="{338FCB88-2520-4E0A-82F7-710C1156E92D}" srcOrd="0" destOrd="0" presId="urn:microsoft.com/office/officeart/2018/2/layout/IconLabelList"/>
    <dgm:cxn modelId="{8E57B7DE-BCB0-4DA7-98F4-8A85B060541F}" type="presParOf" srcId="{782F4AF3-C7CD-4875-878F-DA574B027DF6}" destId="{CFEB1E99-4A2D-486F-9DC3-427E33DBAC6E}" srcOrd="1" destOrd="0" presId="urn:microsoft.com/office/officeart/2018/2/layout/IconLabelList"/>
    <dgm:cxn modelId="{D2014397-022C-4716-B152-8A9493095420}" type="presParOf" srcId="{782F4AF3-C7CD-4875-878F-DA574B027DF6}" destId="{7D0BE5A6-2D8D-48CC-ACE7-D67A43DA069A}" srcOrd="2" destOrd="0" presId="urn:microsoft.com/office/officeart/2018/2/layout/IconLabelList"/>
    <dgm:cxn modelId="{AD2FBD22-2717-482A-B9E5-9839BD68B3B7}" type="presParOf" srcId="{9DAA982F-928D-49CC-AF4E-07647BA98AD6}" destId="{634A0785-2C72-4938-B5A5-98EE473DD930}" srcOrd="1" destOrd="0" presId="urn:microsoft.com/office/officeart/2018/2/layout/IconLabelList"/>
    <dgm:cxn modelId="{D2DDF6A3-D271-4970-887B-8EF8E6108FDA}" type="presParOf" srcId="{9DAA982F-928D-49CC-AF4E-07647BA98AD6}" destId="{1848544D-B03D-430B-8327-05A24AF7C59C}" srcOrd="2" destOrd="0" presId="urn:microsoft.com/office/officeart/2018/2/layout/IconLabelList"/>
    <dgm:cxn modelId="{E14A0284-CCD3-49E5-AB86-C6621FB8564D}" type="presParOf" srcId="{1848544D-B03D-430B-8327-05A24AF7C59C}" destId="{654C4F42-EB97-4C8E-8551-1294575C36DB}" srcOrd="0" destOrd="0" presId="urn:microsoft.com/office/officeart/2018/2/layout/IconLabelList"/>
    <dgm:cxn modelId="{4D11E948-56F2-439B-932F-5A52F146BE85}" type="presParOf" srcId="{1848544D-B03D-430B-8327-05A24AF7C59C}" destId="{DE748D09-3156-4881-B67D-E453E5B09A7A}" srcOrd="1" destOrd="0" presId="urn:microsoft.com/office/officeart/2018/2/layout/IconLabelList"/>
    <dgm:cxn modelId="{E6706968-3F8E-42B7-957A-EDE862A85F53}" type="presParOf" srcId="{1848544D-B03D-430B-8327-05A24AF7C59C}" destId="{081FB6EB-E323-4B7C-8449-8AC253C5F6C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E179F2-0A28-4DB1-9DDD-9402C46131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BD4ED87-CD3C-4235-A5AF-C45DFDF734C2}">
      <dgm:prSet custT="1"/>
      <dgm:spPr/>
      <dgm:t>
        <a:bodyPr/>
        <a:lstStyle/>
        <a:p>
          <a:pPr>
            <a:lnSpc>
              <a:spcPct val="100000"/>
            </a:lnSpc>
          </a:pPr>
          <a:r>
            <a:rPr lang="en-US" sz="2500" dirty="0"/>
            <a:t>No prior trial has determined if cardiovascular disease events could be prevented in PWH, who would not typically be recommended to take a statin medication</a:t>
          </a:r>
        </a:p>
      </dgm:t>
    </dgm:pt>
    <dgm:pt modelId="{0052BB2E-5AFB-4FFC-9C5E-C04CD3B4F526}" type="parTrans" cxnId="{11BDCD9E-AD1F-41EE-81A1-FD9834B6C398}">
      <dgm:prSet/>
      <dgm:spPr/>
      <dgm:t>
        <a:bodyPr/>
        <a:lstStyle/>
        <a:p>
          <a:endParaRPr lang="en-US" sz="2000"/>
        </a:p>
      </dgm:t>
    </dgm:pt>
    <dgm:pt modelId="{2AB95D83-CDD0-41A1-8A6F-774F99602705}" type="sibTrans" cxnId="{11BDCD9E-AD1F-41EE-81A1-FD9834B6C398}">
      <dgm:prSet/>
      <dgm:spPr/>
      <dgm:t>
        <a:bodyPr/>
        <a:lstStyle/>
        <a:p>
          <a:endParaRPr lang="en-US"/>
        </a:p>
      </dgm:t>
    </dgm:pt>
    <dgm:pt modelId="{795F673B-DD19-4FC9-AC33-F9B3A03E2BB2}">
      <dgm:prSet custT="1"/>
      <dgm:spPr/>
      <dgm:t>
        <a:bodyPr/>
        <a:lstStyle/>
        <a:p>
          <a:pPr>
            <a:lnSpc>
              <a:spcPct val="100000"/>
            </a:lnSpc>
          </a:pPr>
          <a:r>
            <a:rPr lang="en-US" sz="2400" dirty="0"/>
            <a:t>Among PWH 40-75, on ART, with low to moderate ASCVD risk treatment with pitavastatin is effective and prevents cardiovascular disease events like heart attack and stroke.</a:t>
          </a:r>
        </a:p>
      </dgm:t>
    </dgm:pt>
    <dgm:pt modelId="{CE6C626B-E4C7-47D0-A6F7-A072A0A07DF4}" type="parTrans" cxnId="{41DEE73C-D648-4A8C-A286-7832513CDC1E}">
      <dgm:prSet/>
      <dgm:spPr/>
      <dgm:t>
        <a:bodyPr/>
        <a:lstStyle/>
        <a:p>
          <a:endParaRPr lang="en-US" sz="2000"/>
        </a:p>
      </dgm:t>
    </dgm:pt>
    <dgm:pt modelId="{0986EBB6-7DCA-4FC4-AB0A-694F1D5DFC6E}" type="sibTrans" cxnId="{41DEE73C-D648-4A8C-A286-7832513CDC1E}">
      <dgm:prSet/>
      <dgm:spPr/>
      <dgm:t>
        <a:bodyPr/>
        <a:lstStyle/>
        <a:p>
          <a:endParaRPr lang="en-US"/>
        </a:p>
      </dgm:t>
    </dgm:pt>
    <dgm:pt modelId="{9EFCEFEA-9887-4D61-A0F6-2D95F3488D4E}">
      <dgm:prSet/>
      <dgm:spPr/>
      <dgm:t>
        <a:bodyPr/>
        <a:lstStyle/>
        <a:p>
          <a:pPr>
            <a:lnSpc>
              <a:spcPct val="100000"/>
            </a:lnSpc>
          </a:pPr>
          <a:r>
            <a:rPr lang="en-US" dirty="0"/>
            <a:t>Considerations should be given to expanding prevention and treatment guidelines in this regard</a:t>
          </a:r>
        </a:p>
      </dgm:t>
    </dgm:pt>
    <dgm:pt modelId="{1A661FD0-0C6C-4099-A7B6-28EFBD9E30DA}" type="parTrans" cxnId="{09ECBF23-4CF2-4BE3-8753-4BFF2265B0A2}">
      <dgm:prSet/>
      <dgm:spPr/>
      <dgm:t>
        <a:bodyPr/>
        <a:lstStyle/>
        <a:p>
          <a:endParaRPr lang="en-US" sz="2000"/>
        </a:p>
      </dgm:t>
    </dgm:pt>
    <dgm:pt modelId="{5131DB67-D028-4AAC-9AC8-D2549E3F1CA4}" type="sibTrans" cxnId="{09ECBF23-4CF2-4BE3-8753-4BFF2265B0A2}">
      <dgm:prSet/>
      <dgm:spPr/>
      <dgm:t>
        <a:bodyPr/>
        <a:lstStyle/>
        <a:p>
          <a:endParaRPr lang="en-US"/>
        </a:p>
      </dgm:t>
    </dgm:pt>
    <dgm:pt modelId="{A4E7350E-F90F-4B67-85C8-BED68D60898D}" type="pres">
      <dgm:prSet presAssocID="{40E179F2-0A28-4DB1-9DDD-9402C46131CC}" presName="root" presStyleCnt="0">
        <dgm:presLayoutVars>
          <dgm:dir/>
          <dgm:resizeHandles val="exact"/>
        </dgm:presLayoutVars>
      </dgm:prSet>
      <dgm:spPr/>
    </dgm:pt>
    <dgm:pt modelId="{111C920C-7AEE-4094-AB7C-015F0121CC9E}" type="pres">
      <dgm:prSet presAssocID="{ABD4ED87-CD3C-4235-A5AF-C45DFDF734C2}" presName="compNode" presStyleCnt="0"/>
      <dgm:spPr/>
    </dgm:pt>
    <dgm:pt modelId="{F2C97010-FD36-45C0-B7A5-F45591866BEA}" type="pres">
      <dgm:prSet presAssocID="{ABD4ED87-CD3C-4235-A5AF-C45DFDF734C2}" presName="bgRect" presStyleLbl="bgShp" presStyleIdx="0" presStyleCnt="3"/>
      <dgm:spPr/>
    </dgm:pt>
    <dgm:pt modelId="{819BE29E-8277-44CF-9F8B-2D9CC6671F6F}" type="pres">
      <dgm:prSet presAssocID="{ABD4ED87-CD3C-4235-A5AF-C45DFDF734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48AB907B-D0FA-482C-B486-F9CF45CC15AE}" type="pres">
      <dgm:prSet presAssocID="{ABD4ED87-CD3C-4235-A5AF-C45DFDF734C2}" presName="spaceRect" presStyleCnt="0"/>
      <dgm:spPr/>
    </dgm:pt>
    <dgm:pt modelId="{C58A2604-F8A6-4C6D-A1AE-50EB6A84AE51}" type="pres">
      <dgm:prSet presAssocID="{ABD4ED87-CD3C-4235-A5AF-C45DFDF734C2}" presName="parTx" presStyleLbl="revTx" presStyleIdx="0" presStyleCnt="3">
        <dgm:presLayoutVars>
          <dgm:chMax val="0"/>
          <dgm:chPref val="0"/>
        </dgm:presLayoutVars>
      </dgm:prSet>
      <dgm:spPr/>
    </dgm:pt>
    <dgm:pt modelId="{4CEE15EC-F284-4FE8-B183-E5918BDCF6A8}" type="pres">
      <dgm:prSet presAssocID="{2AB95D83-CDD0-41A1-8A6F-774F99602705}" presName="sibTrans" presStyleCnt="0"/>
      <dgm:spPr/>
    </dgm:pt>
    <dgm:pt modelId="{0F5D552B-CDBB-4C9B-91D8-E205F03F7C85}" type="pres">
      <dgm:prSet presAssocID="{795F673B-DD19-4FC9-AC33-F9B3A03E2BB2}" presName="compNode" presStyleCnt="0"/>
      <dgm:spPr/>
    </dgm:pt>
    <dgm:pt modelId="{CC4A84B1-776D-4127-B0CD-CB6F25648632}" type="pres">
      <dgm:prSet presAssocID="{795F673B-DD19-4FC9-AC33-F9B3A03E2BB2}" presName="bgRect" presStyleLbl="bgShp" presStyleIdx="1" presStyleCnt="3"/>
      <dgm:spPr/>
    </dgm:pt>
    <dgm:pt modelId="{2863C464-BCD4-4227-9F67-FB7B79F69ADE}" type="pres">
      <dgm:prSet presAssocID="{795F673B-DD19-4FC9-AC33-F9B3A03E2B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DEDD949D-3A28-4866-ABF1-6F0DC278D3D8}" type="pres">
      <dgm:prSet presAssocID="{795F673B-DD19-4FC9-AC33-F9B3A03E2BB2}" presName="spaceRect" presStyleCnt="0"/>
      <dgm:spPr/>
    </dgm:pt>
    <dgm:pt modelId="{6BD84BCB-3A59-42A9-8937-A1E65EA7FFDB}" type="pres">
      <dgm:prSet presAssocID="{795F673B-DD19-4FC9-AC33-F9B3A03E2BB2}" presName="parTx" presStyleLbl="revTx" presStyleIdx="1" presStyleCnt="3">
        <dgm:presLayoutVars>
          <dgm:chMax val="0"/>
          <dgm:chPref val="0"/>
        </dgm:presLayoutVars>
      </dgm:prSet>
      <dgm:spPr/>
    </dgm:pt>
    <dgm:pt modelId="{F3F8FEF4-A824-4B53-A2E0-096753AD359B}" type="pres">
      <dgm:prSet presAssocID="{0986EBB6-7DCA-4FC4-AB0A-694F1D5DFC6E}" presName="sibTrans" presStyleCnt="0"/>
      <dgm:spPr/>
    </dgm:pt>
    <dgm:pt modelId="{2CA06033-7F2A-4759-BF80-24AA2C365410}" type="pres">
      <dgm:prSet presAssocID="{9EFCEFEA-9887-4D61-A0F6-2D95F3488D4E}" presName="compNode" presStyleCnt="0"/>
      <dgm:spPr/>
    </dgm:pt>
    <dgm:pt modelId="{9897277D-07F2-489A-9FB2-D5216742F696}" type="pres">
      <dgm:prSet presAssocID="{9EFCEFEA-9887-4D61-A0F6-2D95F3488D4E}" presName="bgRect" presStyleLbl="bgShp" presStyleIdx="2" presStyleCnt="3"/>
      <dgm:spPr/>
    </dgm:pt>
    <dgm:pt modelId="{9715C05C-0EA0-4F2F-89A8-52E96513463F}" type="pres">
      <dgm:prSet presAssocID="{9EFCEFEA-9887-4D61-A0F6-2D95F3488D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6AABEE7-F9FB-4EE8-85F4-A593441BB7FE}" type="pres">
      <dgm:prSet presAssocID="{9EFCEFEA-9887-4D61-A0F6-2D95F3488D4E}" presName="spaceRect" presStyleCnt="0"/>
      <dgm:spPr/>
    </dgm:pt>
    <dgm:pt modelId="{6F020F91-535D-4B9B-91A0-6C685C1521DF}" type="pres">
      <dgm:prSet presAssocID="{9EFCEFEA-9887-4D61-A0F6-2D95F3488D4E}" presName="parTx" presStyleLbl="revTx" presStyleIdx="2" presStyleCnt="3">
        <dgm:presLayoutVars>
          <dgm:chMax val="0"/>
          <dgm:chPref val="0"/>
        </dgm:presLayoutVars>
      </dgm:prSet>
      <dgm:spPr/>
    </dgm:pt>
  </dgm:ptLst>
  <dgm:cxnLst>
    <dgm:cxn modelId="{27B3040E-9E0F-407D-A8AB-2659DB2DE682}" type="presOf" srcId="{ABD4ED87-CD3C-4235-A5AF-C45DFDF734C2}" destId="{C58A2604-F8A6-4C6D-A1AE-50EB6A84AE51}" srcOrd="0" destOrd="0" presId="urn:microsoft.com/office/officeart/2018/2/layout/IconVerticalSolidList"/>
    <dgm:cxn modelId="{09ECBF23-4CF2-4BE3-8753-4BFF2265B0A2}" srcId="{40E179F2-0A28-4DB1-9DDD-9402C46131CC}" destId="{9EFCEFEA-9887-4D61-A0F6-2D95F3488D4E}" srcOrd="2" destOrd="0" parTransId="{1A661FD0-0C6C-4099-A7B6-28EFBD9E30DA}" sibTransId="{5131DB67-D028-4AAC-9AC8-D2549E3F1CA4}"/>
    <dgm:cxn modelId="{3406CA37-4962-43C5-8C5E-F692738D77FA}" type="presOf" srcId="{795F673B-DD19-4FC9-AC33-F9B3A03E2BB2}" destId="{6BD84BCB-3A59-42A9-8937-A1E65EA7FFDB}" srcOrd="0" destOrd="0" presId="urn:microsoft.com/office/officeart/2018/2/layout/IconVerticalSolidList"/>
    <dgm:cxn modelId="{41DEE73C-D648-4A8C-A286-7832513CDC1E}" srcId="{40E179F2-0A28-4DB1-9DDD-9402C46131CC}" destId="{795F673B-DD19-4FC9-AC33-F9B3A03E2BB2}" srcOrd="1" destOrd="0" parTransId="{CE6C626B-E4C7-47D0-A6F7-A072A0A07DF4}" sibTransId="{0986EBB6-7DCA-4FC4-AB0A-694F1D5DFC6E}"/>
    <dgm:cxn modelId="{40CEA661-0694-4EDC-A783-ECF448FDEC6E}" type="presOf" srcId="{9EFCEFEA-9887-4D61-A0F6-2D95F3488D4E}" destId="{6F020F91-535D-4B9B-91A0-6C685C1521DF}" srcOrd="0" destOrd="0" presId="urn:microsoft.com/office/officeart/2018/2/layout/IconVerticalSolidList"/>
    <dgm:cxn modelId="{11BDCD9E-AD1F-41EE-81A1-FD9834B6C398}" srcId="{40E179F2-0A28-4DB1-9DDD-9402C46131CC}" destId="{ABD4ED87-CD3C-4235-A5AF-C45DFDF734C2}" srcOrd="0" destOrd="0" parTransId="{0052BB2E-5AFB-4FFC-9C5E-C04CD3B4F526}" sibTransId="{2AB95D83-CDD0-41A1-8A6F-774F99602705}"/>
    <dgm:cxn modelId="{71AAE6E6-F8DA-4482-B132-FCFCFDDC29C6}" type="presOf" srcId="{40E179F2-0A28-4DB1-9DDD-9402C46131CC}" destId="{A4E7350E-F90F-4B67-85C8-BED68D60898D}" srcOrd="0" destOrd="0" presId="urn:microsoft.com/office/officeart/2018/2/layout/IconVerticalSolidList"/>
    <dgm:cxn modelId="{708D652B-7EA7-40AB-AE72-D3E0D684E481}" type="presParOf" srcId="{A4E7350E-F90F-4B67-85C8-BED68D60898D}" destId="{111C920C-7AEE-4094-AB7C-015F0121CC9E}" srcOrd="0" destOrd="0" presId="urn:microsoft.com/office/officeart/2018/2/layout/IconVerticalSolidList"/>
    <dgm:cxn modelId="{23877D96-CB5D-48F9-BA39-EEA8FC2A306E}" type="presParOf" srcId="{111C920C-7AEE-4094-AB7C-015F0121CC9E}" destId="{F2C97010-FD36-45C0-B7A5-F45591866BEA}" srcOrd="0" destOrd="0" presId="urn:microsoft.com/office/officeart/2018/2/layout/IconVerticalSolidList"/>
    <dgm:cxn modelId="{151F48CD-AACC-49AC-A4D2-1FE91672CE27}" type="presParOf" srcId="{111C920C-7AEE-4094-AB7C-015F0121CC9E}" destId="{819BE29E-8277-44CF-9F8B-2D9CC6671F6F}" srcOrd="1" destOrd="0" presId="urn:microsoft.com/office/officeart/2018/2/layout/IconVerticalSolidList"/>
    <dgm:cxn modelId="{EE5206D6-9932-4DC3-AF9F-5B6C8129F738}" type="presParOf" srcId="{111C920C-7AEE-4094-AB7C-015F0121CC9E}" destId="{48AB907B-D0FA-482C-B486-F9CF45CC15AE}" srcOrd="2" destOrd="0" presId="urn:microsoft.com/office/officeart/2018/2/layout/IconVerticalSolidList"/>
    <dgm:cxn modelId="{7C983BBF-AA14-492F-8CAB-3080ACA9605A}" type="presParOf" srcId="{111C920C-7AEE-4094-AB7C-015F0121CC9E}" destId="{C58A2604-F8A6-4C6D-A1AE-50EB6A84AE51}" srcOrd="3" destOrd="0" presId="urn:microsoft.com/office/officeart/2018/2/layout/IconVerticalSolidList"/>
    <dgm:cxn modelId="{186CF13B-F96E-4D56-8AD2-9F1AA371CAEF}" type="presParOf" srcId="{A4E7350E-F90F-4B67-85C8-BED68D60898D}" destId="{4CEE15EC-F284-4FE8-B183-E5918BDCF6A8}" srcOrd="1" destOrd="0" presId="urn:microsoft.com/office/officeart/2018/2/layout/IconVerticalSolidList"/>
    <dgm:cxn modelId="{DFDFF50A-3A13-4B8D-8764-E82565965BE0}" type="presParOf" srcId="{A4E7350E-F90F-4B67-85C8-BED68D60898D}" destId="{0F5D552B-CDBB-4C9B-91D8-E205F03F7C85}" srcOrd="2" destOrd="0" presId="urn:microsoft.com/office/officeart/2018/2/layout/IconVerticalSolidList"/>
    <dgm:cxn modelId="{F4E3484C-308C-4EB6-B987-953041C52339}" type="presParOf" srcId="{0F5D552B-CDBB-4C9B-91D8-E205F03F7C85}" destId="{CC4A84B1-776D-4127-B0CD-CB6F25648632}" srcOrd="0" destOrd="0" presId="urn:microsoft.com/office/officeart/2018/2/layout/IconVerticalSolidList"/>
    <dgm:cxn modelId="{201161DB-FE06-4D86-9762-5EA0D582B1E6}" type="presParOf" srcId="{0F5D552B-CDBB-4C9B-91D8-E205F03F7C85}" destId="{2863C464-BCD4-4227-9F67-FB7B79F69ADE}" srcOrd="1" destOrd="0" presId="urn:microsoft.com/office/officeart/2018/2/layout/IconVerticalSolidList"/>
    <dgm:cxn modelId="{C08B2F54-ABFB-4FF0-AF27-DA2F17F7A8C3}" type="presParOf" srcId="{0F5D552B-CDBB-4C9B-91D8-E205F03F7C85}" destId="{DEDD949D-3A28-4866-ABF1-6F0DC278D3D8}" srcOrd="2" destOrd="0" presId="urn:microsoft.com/office/officeart/2018/2/layout/IconVerticalSolidList"/>
    <dgm:cxn modelId="{FF10BB43-8238-41F7-BCBC-EF1D1DB5A7BA}" type="presParOf" srcId="{0F5D552B-CDBB-4C9B-91D8-E205F03F7C85}" destId="{6BD84BCB-3A59-42A9-8937-A1E65EA7FFDB}" srcOrd="3" destOrd="0" presId="urn:microsoft.com/office/officeart/2018/2/layout/IconVerticalSolidList"/>
    <dgm:cxn modelId="{9CDB0C5E-3900-46C5-A5DB-3D6F1F263DC9}" type="presParOf" srcId="{A4E7350E-F90F-4B67-85C8-BED68D60898D}" destId="{F3F8FEF4-A824-4B53-A2E0-096753AD359B}" srcOrd="3" destOrd="0" presId="urn:microsoft.com/office/officeart/2018/2/layout/IconVerticalSolidList"/>
    <dgm:cxn modelId="{EDE850B2-4339-4A07-AD6E-3255A63FEBD1}" type="presParOf" srcId="{A4E7350E-F90F-4B67-85C8-BED68D60898D}" destId="{2CA06033-7F2A-4759-BF80-24AA2C365410}" srcOrd="4" destOrd="0" presId="urn:microsoft.com/office/officeart/2018/2/layout/IconVerticalSolidList"/>
    <dgm:cxn modelId="{14D3DABC-6F69-4778-BD9C-F54E142129A4}" type="presParOf" srcId="{2CA06033-7F2A-4759-BF80-24AA2C365410}" destId="{9897277D-07F2-489A-9FB2-D5216742F696}" srcOrd="0" destOrd="0" presId="urn:microsoft.com/office/officeart/2018/2/layout/IconVerticalSolidList"/>
    <dgm:cxn modelId="{11742E4D-7FFC-47B7-8FF6-644EADA3A77F}" type="presParOf" srcId="{2CA06033-7F2A-4759-BF80-24AA2C365410}" destId="{9715C05C-0EA0-4F2F-89A8-52E96513463F}" srcOrd="1" destOrd="0" presId="urn:microsoft.com/office/officeart/2018/2/layout/IconVerticalSolidList"/>
    <dgm:cxn modelId="{97D52B72-FA0F-47F6-A925-35CEAA2BB748}" type="presParOf" srcId="{2CA06033-7F2A-4759-BF80-24AA2C365410}" destId="{D6AABEE7-F9FB-4EE8-85F4-A593441BB7FE}" srcOrd="2" destOrd="0" presId="urn:microsoft.com/office/officeart/2018/2/layout/IconVerticalSolidList"/>
    <dgm:cxn modelId="{D7ACE452-4C35-44F4-A2F3-D445C67629D9}" type="presParOf" srcId="{2CA06033-7F2A-4759-BF80-24AA2C365410}" destId="{6F020F91-535D-4B9B-91A0-6C685C1521D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B72E03-637E-49D4-9769-59586392BB2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23695D0-3107-42FC-88D4-A73A7F09158B}">
      <dgm:prSet custT="1"/>
      <dgm:spPr/>
      <dgm:t>
        <a:bodyPr/>
        <a:lstStyle/>
        <a:p>
          <a:pPr>
            <a:lnSpc>
              <a:spcPct val="100000"/>
            </a:lnSpc>
          </a:pPr>
          <a:r>
            <a:rPr lang="en-US" sz="2400" dirty="0"/>
            <a:t>Pitavastatin was chosen for REPRIEVE because it has minimal interactions with antiretroviral therapy and has been shown to lower cholesterol and improve inflammation markers in people with HIV</a:t>
          </a:r>
        </a:p>
      </dgm:t>
    </dgm:pt>
    <dgm:pt modelId="{E25A59CE-88D5-4B87-80CC-93A93DC27051}" type="parTrans" cxnId="{AD0C78E5-E8D4-408B-B7F0-8D687471A85C}">
      <dgm:prSet/>
      <dgm:spPr/>
      <dgm:t>
        <a:bodyPr/>
        <a:lstStyle/>
        <a:p>
          <a:endParaRPr lang="en-US"/>
        </a:p>
      </dgm:t>
    </dgm:pt>
    <dgm:pt modelId="{20DFAB2F-6B84-4AA0-880D-2054F072C7A7}" type="sibTrans" cxnId="{AD0C78E5-E8D4-408B-B7F0-8D687471A85C}">
      <dgm:prSet/>
      <dgm:spPr/>
      <dgm:t>
        <a:bodyPr/>
        <a:lstStyle/>
        <a:p>
          <a:endParaRPr lang="en-US"/>
        </a:p>
      </dgm:t>
    </dgm:pt>
    <dgm:pt modelId="{80C33679-55D4-491E-8A67-C8FCF878F6C2}">
      <dgm:prSet custT="1"/>
      <dgm:spPr/>
      <dgm:t>
        <a:bodyPr/>
        <a:lstStyle/>
        <a:p>
          <a:pPr>
            <a:lnSpc>
              <a:spcPct val="100000"/>
            </a:lnSpc>
          </a:pPr>
          <a:r>
            <a:rPr lang="en-US" sz="2400" dirty="0"/>
            <a:t>If pitavastatin is not available, other statins that are safe to take with your antiretroviral therapy may be a reasonable choice</a:t>
          </a:r>
        </a:p>
      </dgm:t>
    </dgm:pt>
    <dgm:pt modelId="{2C13EAAE-A7DC-4A2A-88D2-21972A16F6F7}" type="parTrans" cxnId="{2DEC1A0C-6DA4-4711-B72F-D589951A88FE}">
      <dgm:prSet/>
      <dgm:spPr/>
      <dgm:t>
        <a:bodyPr/>
        <a:lstStyle/>
        <a:p>
          <a:endParaRPr lang="en-US"/>
        </a:p>
      </dgm:t>
    </dgm:pt>
    <dgm:pt modelId="{E8A9D969-3AC7-4E5A-80F3-26C82073AFC0}" type="sibTrans" cxnId="{2DEC1A0C-6DA4-4711-B72F-D589951A88FE}">
      <dgm:prSet/>
      <dgm:spPr/>
      <dgm:t>
        <a:bodyPr/>
        <a:lstStyle/>
        <a:p>
          <a:endParaRPr lang="en-US"/>
        </a:p>
      </dgm:t>
    </dgm:pt>
    <dgm:pt modelId="{4F2CFB13-A73B-4481-9CFB-D489BD912E7A}" type="pres">
      <dgm:prSet presAssocID="{F9B72E03-637E-49D4-9769-59586392BB26}" presName="root" presStyleCnt="0">
        <dgm:presLayoutVars>
          <dgm:dir/>
          <dgm:resizeHandles val="exact"/>
        </dgm:presLayoutVars>
      </dgm:prSet>
      <dgm:spPr/>
    </dgm:pt>
    <dgm:pt modelId="{269DA273-0C23-4743-B7C0-4D988D15A4E1}" type="pres">
      <dgm:prSet presAssocID="{023695D0-3107-42FC-88D4-A73A7F09158B}" presName="compNode" presStyleCnt="0"/>
      <dgm:spPr/>
    </dgm:pt>
    <dgm:pt modelId="{298A1DFD-E843-4B1C-9383-30B743ED0735}" type="pres">
      <dgm:prSet presAssocID="{023695D0-3107-42FC-88D4-A73A7F09158B}" presName="iconRect" presStyleLbl="node1" presStyleIdx="0" presStyleCnt="2" custScaleX="69698" custScaleY="7388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D4FDD536-6487-470E-B3D6-394C466B41F9}" type="pres">
      <dgm:prSet presAssocID="{023695D0-3107-42FC-88D4-A73A7F09158B}" presName="spaceRect" presStyleCnt="0"/>
      <dgm:spPr/>
    </dgm:pt>
    <dgm:pt modelId="{E5A8DCCD-3C1D-4E83-BC99-AF37A705A1B6}" type="pres">
      <dgm:prSet presAssocID="{023695D0-3107-42FC-88D4-A73A7F09158B}" presName="textRect" presStyleLbl="revTx" presStyleIdx="0" presStyleCnt="2" custScaleX="357139">
        <dgm:presLayoutVars>
          <dgm:chMax val="1"/>
          <dgm:chPref val="1"/>
        </dgm:presLayoutVars>
      </dgm:prSet>
      <dgm:spPr/>
    </dgm:pt>
    <dgm:pt modelId="{BCF3F86F-54A6-4C25-ACA4-D7B9EED2586E}" type="pres">
      <dgm:prSet presAssocID="{20DFAB2F-6B84-4AA0-880D-2054F072C7A7}" presName="sibTrans" presStyleCnt="0"/>
      <dgm:spPr/>
    </dgm:pt>
    <dgm:pt modelId="{0E341228-075A-4C65-998E-84FF9D24A2F9}" type="pres">
      <dgm:prSet presAssocID="{80C33679-55D4-491E-8A67-C8FCF878F6C2}" presName="compNode" presStyleCnt="0"/>
      <dgm:spPr/>
    </dgm:pt>
    <dgm:pt modelId="{B8EF30FE-D371-47A9-9998-28A3C3D7A4EE}" type="pres">
      <dgm:prSet presAssocID="{80C33679-55D4-491E-8A67-C8FCF878F6C2}" presName="iconRect" presStyleLbl="node1" presStyleIdx="1" presStyleCnt="2" custLinFactNeighborX="0" custLinFactNeighborY="38927"/>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2338DBE-E9EE-45CE-A9A1-5813A9C9AF5F}" type="pres">
      <dgm:prSet presAssocID="{80C33679-55D4-491E-8A67-C8FCF878F6C2}" presName="spaceRect" presStyleCnt="0"/>
      <dgm:spPr/>
    </dgm:pt>
    <dgm:pt modelId="{B2F9C891-507A-4CFE-9251-335507C18929}" type="pres">
      <dgm:prSet presAssocID="{80C33679-55D4-491E-8A67-C8FCF878F6C2}" presName="textRect" presStyleLbl="revTx" presStyleIdx="1" presStyleCnt="2" custScaleX="333176">
        <dgm:presLayoutVars>
          <dgm:chMax val="1"/>
          <dgm:chPref val="1"/>
        </dgm:presLayoutVars>
      </dgm:prSet>
      <dgm:spPr/>
    </dgm:pt>
  </dgm:ptLst>
  <dgm:cxnLst>
    <dgm:cxn modelId="{2DEC1A0C-6DA4-4711-B72F-D589951A88FE}" srcId="{F9B72E03-637E-49D4-9769-59586392BB26}" destId="{80C33679-55D4-491E-8A67-C8FCF878F6C2}" srcOrd="1" destOrd="0" parTransId="{2C13EAAE-A7DC-4A2A-88D2-21972A16F6F7}" sibTransId="{E8A9D969-3AC7-4E5A-80F3-26C82073AFC0}"/>
    <dgm:cxn modelId="{714B9438-CFF7-4D89-8EEE-10EE1469B5A3}" type="presOf" srcId="{F9B72E03-637E-49D4-9769-59586392BB26}" destId="{4F2CFB13-A73B-4481-9CFB-D489BD912E7A}" srcOrd="0" destOrd="0" presId="urn:microsoft.com/office/officeart/2018/2/layout/IconLabelList"/>
    <dgm:cxn modelId="{D3545D56-5951-45D1-9B02-1F9AA08941D1}" type="presOf" srcId="{80C33679-55D4-491E-8A67-C8FCF878F6C2}" destId="{B2F9C891-507A-4CFE-9251-335507C18929}" srcOrd="0" destOrd="0" presId="urn:microsoft.com/office/officeart/2018/2/layout/IconLabelList"/>
    <dgm:cxn modelId="{23354887-8D2F-4826-9936-E4959E9B4A23}" type="presOf" srcId="{023695D0-3107-42FC-88D4-A73A7F09158B}" destId="{E5A8DCCD-3C1D-4E83-BC99-AF37A705A1B6}" srcOrd="0" destOrd="0" presId="urn:microsoft.com/office/officeart/2018/2/layout/IconLabelList"/>
    <dgm:cxn modelId="{AD0C78E5-E8D4-408B-B7F0-8D687471A85C}" srcId="{F9B72E03-637E-49D4-9769-59586392BB26}" destId="{023695D0-3107-42FC-88D4-A73A7F09158B}" srcOrd="0" destOrd="0" parTransId="{E25A59CE-88D5-4B87-80CC-93A93DC27051}" sibTransId="{20DFAB2F-6B84-4AA0-880D-2054F072C7A7}"/>
    <dgm:cxn modelId="{A3FCA55D-F7A5-4BFD-AA6D-41B2C54FF405}" type="presParOf" srcId="{4F2CFB13-A73B-4481-9CFB-D489BD912E7A}" destId="{269DA273-0C23-4743-B7C0-4D988D15A4E1}" srcOrd="0" destOrd="0" presId="urn:microsoft.com/office/officeart/2018/2/layout/IconLabelList"/>
    <dgm:cxn modelId="{B3554896-CFBC-4B79-8E45-F02D83047C9B}" type="presParOf" srcId="{269DA273-0C23-4743-B7C0-4D988D15A4E1}" destId="{298A1DFD-E843-4B1C-9383-30B743ED0735}" srcOrd="0" destOrd="0" presId="urn:microsoft.com/office/officeart/2018/2/layout/IconLabelList"/>
    <dgm:cxn modelId="{253F652E-45D7-4517-9441-326BBDEEC4D3}" type="presParOf" srcId="{269DA273-0C23-4743-B7C0-4D988D15A4E1}" destId="{D4FDD536-6487-470E-B3D6-394C466B41F9}" srcOrd="1" destOrd="0" presId="urn:microsoft.com/office/officeart/2018/2/layout/IconLabelList"/>
    <dgm:cxn modelId="{A94980E0-B2B1-4125-8BF4-4824FEE168CA}" type="presParOf" srcId="{269DA273-0C23-4743-B7C0-4D988D15A4E1}" destId="{E5A8DCCD-3C1D-4E83-BC99-AF37A705A1B6}" srcOrd="2" destOrd="0" presId="urn:microsoft.com/office/officeart/2018/2/layout/IconLabelList"/>
    <dgm:cxn modelId="{FDB76F1C-EE7B-41DF-8F84-2D8106420B9F}" type="presParOf" srcId="{4F2CFB13-A73B-4481-9CFB-D489BD912E7A}" destId="{BCF3F86F-54A6-4C25-ACA4-D7B9EED2586E}" srcOrd="1" destOrd="0" presId="urn:microsoft.com/office/officeart/2018/2/layout/IconLabelList"/>
    <dgm:cxn modelId="{D000CC67-FB63-437F-B9B8-536A9079CEC3}" type="presParOf" srcId="{4F2CFB13-A73B-4481-9CFB-D489BD912E7A}" destId="{0E341228-075A-4C65-998E-84FF9D24A2F9}" srcOrd="2" destOrd="0" presId="urn:microsoft.com/office/officeart/2018/2/layout/IconLabelList"/>
    <dgm:cxn modelId="{0DECFE18-DA33-4095-B802-14D7FF33EBE1}" type="presParOf" srcId="{0E341228-075A-4C65-998E-84FF9D24A2F9}" destId="{B8EF30FE-D371-47A9-9998-28A3C3D7A4EE}" srcOrd="0" destOrd="0" presId="urn:microsoft.com/office/officeart/2018/2/layout/IconLabelList"/>
    <dgm:cxn modelId="{23DBE498-5DFA-4056-A6B2-D83EB8D89F96}" type="presParOf" srcId="{0E341228-075A-4C65-998E-84FF9D24A2F9}" destId="{92338DBE-E9EE-45CE-A9A1-5813A9C9AF5F}" srcOrd="1" destOrd="0" presId="urn:microsoft.com/office/officeart/2018/2/layout/IconLabelList"/>
    <dgm:cxn modelId="{93825883-2546-42E0-92AC-390A7FE12C3D}" type="presParOf" srcId="{0E341228-075A-4C65-998E-84FF9D24A2F9}" destId="{B2F9C891-507A-4CFE-9251-335507C1892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80A248-DAA3-4536-AD0D-377BC751BD8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D565126-6D15-41EF-8386-99A53659ADDA}">
      <dgm:prSet custT="1"/>
      <dgm:spPr/>
      <dgm:t>
        <a:bodyPr/>
        <a:lstStyle/>
        <a:p>
          <a:pPr>
            <a:defRPr cap="all"/>
          </a:pPr>
          <a:r>
            <a:rPr lang="en-US" sz="1800" dirty="0"/>
            <a:t>Are available on the REPRIEVE website:</a:t>
          </a:r>
        </a:p>
      </dgm:t>
    </dgm:pt>
    <dgm:pt modelId="{AB0F1B97-F7E5-4C22-B626-556A1CAEE56E}" type="parTrans" cxnId="{4FD06A62-7ED7-4FAD-B439-278D7CDB3AFC}">
      <dgm:prSet/>
      <dgm:spPr/>
      <dgm:t>
        <a:bodyPr/>
        <a:lstStyle/>
        <a:p>
          <a:endParaRPr lang="en-US"/>
        </a:p>
      </dgm:t>
    </dgm:pt>
    <dgm:pt modelId="{C8E9F9A8-FC39-41B5-8ACD-E9C215ADF861}" type="sibTrans" cxnId="{4FD06A62-7ED7-4FAD-B439-278D7CDB3AFC}">
      <dgm:prSet/>
      <dgm:spPr/>
      <dgm:t>
        <a:bodyPr/>
        <a:lstStyle/>
        <a:p>
          <a:endParaRPr lang="en-US"/>
        </a:p>
      </dgm:t>
    </dgm:pt>
    <dgm:pt modelId="{4BE2C1CB-8912-47A6-984B-4E915DE33029}">
      <dgm:prSet custT="1"/>
      <dgm:spPr/>
      <dgm:t>
        <a:bodyPr/>
        <a:lstStyle/>
        <a:p>
          <a:pPr>
            <a:defRPr cap="all"/>
          </a:pPr>
          <a:r>
            <a:rPr lang="en-US" sz="1800" dirty="0"/>
            <a:t>https://www.reprievetrial.org/learnmore/reprieve-publications/</a:t>
          </a:r>
        </a:p>
      </dgm:t>
    </dgm:pt>
    <dgm:pt modelId="{459A48C6-E02F-423E-8C83-B3F0EB5B532B}" type="parTrans" cxnId="{29CDECDA-2A5B-40AF-A4D2-9FDBD36D8458}">
      <dgm:prSet/>
      <dgm:spPr/>
      <dgm:t>
        <a:bodyPr/>
        <a:lstStyle/>
        <a:p>
          <a:endParaRPr lang="en-US"/>
        </a:p>
      </dgm:t>
    </dgm:pt>
    <dgm:pt modelId="{F1096F91-CF35-4CE1-A8AF-059ED73706D9}" type="sibTrans" cxnId="{29CDECDA-2A5B-40AF-A4D2-9FDBD36D8458}">
      <dgm:prSet/>
      <dgm:spPr/>
      <dgm:t>
        <a:bodyPr/>
        <a:lstStyle/>
        <a:p>
          <a:endParaRPr lang="en-US"/>
        </a:p>
      </dgm:t>
    </dgm:pt>
    <dgm:pt modelId="{AD118466-24E1-4C33-A5FB-367340D829D1}" type="pres">
      <dgm:prSet presAssocID="{D880A248-DAA3-4536-AD0D-377BC751BD87}" presName="root" presStyleCnt="0">
        <dgm:presLayoutVars>
          <dgm:dir/>
          <dgm:resizeHandles val="exact"/>
        </dgm:presLayoutVars>
      </dgm:prSet>
      <dgm:spPr/>
    </dgm:pt>
    <dgm:pt modelId="{994640C6-8793-485D-A7B4-A45C1F36EE38}" type="pres">
      <dgm:prSet presAssocID="{4D565126-6D15-41EF-8386-99A53659ADDA}" presName="compNode" presStyleCnt="0"/>
      <dgm:spPr/>
    </dgm:pt>
    <dgm:pt modelId="{BCE94563-BCEE-47A3-82FE-4FD1830E49D1}" type="pres">
      <dgm:prSet presAssocID="{4D565126-6D15-41EF-8386-99A53659ADDA}" presName="iconBgRect" presStyleLbl="bgShp" presStyleIdx="0" presStyleCnt="2"/>
      <dgm:spPr/>
    </dgm:pt>
    <dgm:pt modelId="{0E631809-A2EA-452F-A989-429684990502}" type="pres">
      <dgm:prSet presAssocID="{4D565126-6D15-41EF-8386-99A53659ADD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4617B4F7-B506-4D01-9795-A2FF257394F6}" type="pres">
      <dgm:prSet presAssocID="{4D565126-6D15-41EF-8386-99A53659ADDA}" presName="spaceRect" presStyleCnt="0"/>
      <dgm:spPr/>
    </dgm:pt>
    <dgm:pt modelId="{3B368485-1F13-4E10-9D00-B3BB80C93680}" type="pres">
      <dgm:prSet presAssocID="{4D565126-6D15-41EF-8386-99A53659ADDA}" presName="textRect" presStyleLbl="revTx" presStyleIdx="0" presStyleCnt="2">
        <dgm:presLayoutVars>
          <dgm:chMax val="1"/>
          <dgm:chPref val="1"/>
        </dgm:presLayoutVars>
      </dgm:prSet>
      <dgm:spPr/>
    </dgm:pt>
    <dgm:pt modelId="{F5DA79B1-0DD7-4850-92E2-36AFF8454664}" type="pres">
      <dgm:prSet presAssocID="{C8E9F9A8-FC39-41B5-8ACD-E9C215ADF861}" presName="sibTrans" presStyleCnt="0"/>
      <dgm:spPr/>
    </dgm:pt>
    <dgm:pt modelId="{48BE9000-886C-438A-B837-89826E0D7389}" type="pres">
      <dgm:prSet presAssocID="{4BE2C1CB-8912-47A6-984B-4E915DE33029}" presName="compNode" presStyleCnt="0"/>
      <dgm:spPr/>
    </dgm:pt>
    <dgm:pt modelId="{FA935B3F-A7F5-44C4-B703-3003789B8FDF}" type="pres">
      <dgm:prSet presAssocID="{4BE2C1CB-8912-47A6-984B-4E915DE33029}" presName="iconBgRect" presStyleLbl="bgShp" presStyleIdx="1" presStyleCnt="2"/>
      <dgm:spPr/>
    </dgm:pt>
    <dgm:pt modelId="{F5EDDDF0-A1CF-4D05-A933-BD56D6B8FBC8}" type="pres">
      <dgm:prSet presAssocID="{4BE2C1CB-8912-47A6-984B-4E915DE3302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Americas"/>
        </a:ext>
      </dgm:extLst>
    </dgm:pt>
    <dgm:pt modelId="{FE2070A4-D7C8-4121-8FAA-158452E2A419}" type="pres">
      <dgm:prSet presAssocID="{4BE2C1CB-8912-47A6-984B-4E915DE33029}" presName="spaceRect" presStyleCnt="0"/>
      <dgm:spPr/>
    </dgm:pt>
    <dgm:pt modelId="{908721AA-EAD3-421E-9650-86D78118B71D}" type="pres">
      <dgm:prSet presAssocID="{4BE2C1CB-8912-47A6-984B-4E915DE33029}" presName="textRect" presStyleLbl="revTx" presStyleIdx="1" presStyleCnt="2" custScaleX="218624">
        <dgm:presLayoutVars>
          <dgm:chMax val="1"/>
          <dgm:chPref val="1"/>
        </dgm:presLayoutVars>
      </dgm:prSet>
      <dgm:spPr/>
    </dgm:pt>
  </dgm:ptLst>
  <dgm:cxnLst>
    <dgm:cxn modelId="{BB667233-E75A-448E-A094-AE5BB93BF8A3}" type="presOf" srcId="{D880A248-DAA3-4536-AD0D-377BC751BD87}" destId="{AD118466-24E1-4C33-A5FB-367340D829D1}" srcOrd="0" destOrd="0" presId="urn:microsoft.com/office/officeart/2018/5/layout/IconCircleLabelList"/>
    <dgm:cxn modelId="{4FD06A62-7ED7-4FAD-B439-278D7CDB3AFC}" srcId="{D880A248-DAA3-4536-AD0D-377BC751BD87}" destId="{4D565126-6D15-41EF-8386-99A53659ADDA}" srcOrd="0" destOrd="0" parTransId="{AB0F1B97-F7E5-4C22-B626-556A1CAEE56E}" sibTransId="{C8E9F9A8-FC39-41B5-8ACD-E9C215ADF861}"/>
    <dgm:cxn modelId="{C84E349B-4A0F-4ACC-B44A-F1D2211EC4DD}" type="presOf" srcId="{4D565126-6D15-41EF-8386-99A53659ADDA}" destId="{3B368485-1F13-4E10-9D00-B3BB80C93680}" srcOrd="0" destOrd="0" presId="urn:microsoft.com/office/officeart/2018/5/layout/IconCircleLabelList"/>
    <dgm:cxn modelId="{29CDECDA-2A5B-40AF-A4D2-9FDBD36D8458}" srcId="{D880A248-DAA3-4536-AD0D-377BC751BD87}" destId="{4BE2C1CB-8912-47A6-984B-4E915DE33029}" srcOrd="1" destOrd="0" parTransId="{459A48C6-E02F-423E-8C83-B3F0EB5B532B}" sibTransId="{F1096F91-CF35-4CE1-A8AF-059ED73706D9}"/>
    <dgm:cxn modelId="{6C8D7AFF-9F1C-4543-83E5-71ED81785C36}" type="presOf" srcId="{4BE2C1CB-8912-47A6-984B-4E915DE33029}" destId="{908721AA-EAD3-421E-9650-86D78118B71D}" srcOrd="0" destOrd="0" presId="urn:microsoft.com/office/officeart/2018/5/layout/IconCircleLabelList"/>
    <dgm:cxn modelId="{25B84CA1-C296-42C5-8A69-59D5D99AC336}" type="presParOf" srcId="{AD118466-24E1-4C33-A5FB-367340D829D1}" destId="{994640C6-8793-485D-A7B4-A45C1F36EE38}" srcOrd="0" destOrd="0" presId="urn:microsoft.com/office/officeart/2018/5/layout/IconCircleLabelList"/>
    <dgm:cxn modelId="{8506A296-FF44-4FDB-A559-9645BEBF76AC}" type="presParOf" srcId="{994640C6-8793-485D-A7B4-A45C1F36EE38}" destId="{BCE94563-BCEE-47A3-82FE-4FD1830E49D1}" srcOrd="0" destOrd="0" presId="urn:microsoft.com/office/officeart/2018/5/layout/IconCircleLabelList"/>
    <dgm:cxn modelId="{13C65807-E1D7-427E-8410-7B397DD196F3}" type="presParOf" srcId="{994640C6-8793-485D-A7B4-A45C1F36EE38}" destId="{0E631809-A2EA-452F-A989-429684990502}" srcOrd="1" destOrd="0" presId="urn:microsoft.com/office/officeart/2018/5/layout/IconCircleLabelList"/>
    <dgm:cxn modelId="{F0768043-D550-4FDE-9E58-5763CA515349}" type="presParOf" srcId="{994640C6-8793-485D-A7B4-A45C1F36EE38}" destId="{4617B4F7-B506-4D01-9795-A2FF257394F6}" srcOrd="2" destOrd="0" presId="urn:microsoft.com/office/officeart/2018/5/layout/IconCircleLabelList"/>
    <dgm:cxn modelId="{85DC8957-C573-44DC-919B-221CCD4A7582}" type="presParOf" srcId="{994640C6-8793-485D-A7B4-A45C1F36EE38}" destId="{3B368485-1F13-4E10-9D00-B3BB80C93680}" srcOrd="3" destOrd="0" presId="urn:microsoft.com/office/officeart/2018/5/layout/IconCircleLabelList"/>
    <dgm:cxn modelId="{EDBC62E6-6C6D-4C07-A6ED-EA7420BE77C9}" type="presParOf" srcId="{AD118466-24E1-4C33-A5FB-367340D829D1}" destId="{F5DA79B1-0DD7-4850-92E2-36AFF8454664}" srcOrd="1" destOrd="0" presId="urn:microsoft.com/office/officeart/2018/5/layout/IconCircleLabelList"/>
    <dgm:cxn modelId="{67CAB3DE-645D-4413-85FA-10774F679BFC}" type="presParOf" srcId="{AD118466-24E1-4C33-A5FB-367340D829D1}" destId="{48BE9000-886C-438A-B837-89826E0D7389}" srcOrd="2" destOrd="0" presId="urn:microsoft.com/office/officeart/2018/5/layout/IconCircleLabelList"/>
    <dgm:cxn modelId="{9EE12338-A2F6-4E11-998C-64D366EEDF96}" type="presParOf" srcId="{48BE9000-886C-438A-B837-89826E0D7389}" destId="{FA935B3F-A7F5-44C4-B703-3003789B8FDF}" srcOrd="0" destOrd="0" presId="urn:microsoft.com/office/officeart/2018/5/layout/IconCircleLabelList"/>
    <dgm:cxn modelId="{FE558EF4-00AC-4F70-BBC1-55B363E93EA8}" type="presParOf" srcId="{48BE9000-886C-438A-B837-89826E0D7389}" destId="{F5EDDDF0-A1CF-4D05-A933-BD56D6B8FBC8}" srcOrd="1" destOrd="0" presId="urn:microsoft.com/office/officeart/2018/5/layout/IconCircleLabelList"/>
    <dgm:cxn modelId="{AD9B68E6-86E7-442A-8061-9A75B8E550F2}" type="presParOf" srcId="{48BE9000-886C-438A-B837-89826E0D7389}" destId="{FE2070A4-D7C8-4121-8FAA-158452E2A419}" srcOrd="2" destOrd="0" presId="urn:microsoft.com/office/officeart/2018/5/layout/IconCircleLabelList"/>
    <dgm:cxn modelId="{FEC12DD9-7A36-4168-8B08-EC6B0CA9AD49}" type="presParOf" srcId="{48BE9000-886C-438A-B837-89826E0D7389}" destId="{908721AA-EAD3-421E-9650-86D78118B71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AF64A-B491-4FA3-ACD8-7F88ACEAE9EF}">
      <dsp:nvSpPr>
        <dsp:cNvPr id="0" name=""/>
        <dsp:cNvSpPr/>
      </dsp:nvSpPr>
      <dsp:spPr>
        <a:xfrm>
          <a:off x="0" y="2209"/>
          <a:ext cx="686382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947DCB-B412-4EA9-B98E-EC569E247A50}">
      <dsp:nvSpPr>
        <dsp:cNvPr id="0" name=""/>
        <dsp:cNvSpPr/>
      </dsp:nvSpPr>
      <dsp:spPr>
        <a:xfrm>
          <a:off x="0" y="2209"/>
          <a:ext cx="6863825" cy="150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About 50% of people living with HIV have plaque in their heart’s arteries, even with no chest pain symptoms. </a:t>
          </a:r>
        </a:p>
      </dsp:txBody>
      <dsp:txXfrm>
        <a:off x="0" y="2209"/>
        <a:ext cx="6863825" cy="1506632"/>
      </dsp:txXfrm>
    </dsp:sp>
    <dsp:sp modelId="{71AADA76-D0FA-4D61-A252-82FEF8806657}">
      <dsp:nvSpPr>
        <dsp:cNvPr id="0" name=""/>
        <dsp:cNvSpPr/>
      </dsp:nvSpPr>
      <dsp:spPr>
        <a:xfrm>
          <a:off x="0" y="1508841"/>
          <a:ext cx="686382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0E2B0D-348C-4131-8F88-5BEE0B52689E}">
      <dsp:nvSpPr>
        <dsp:cNvPr id="0" name=""/>
        <dsp:cNvSpPr/>
      </dsp:nvSpPr>
      <dsp:spPr>
        <a:xfrm>
          <a:off x="0" y="1508841"/>
          <a:ext cx="6863825" cy="150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HIV-associated inflammation and immune activation </a:t>
          </a:r>
          <a:r>
            <a:rPr lang="en-US" sz="2400" kern="1200" dirty="0"/>
            <a:t>are involved in the build-up of vulnerable plaque in the heart’s arteries. </a:t>
          </a:r>
        </a:p>
      </dsp:txBody>
      <dsp:txXfrm>
        <a:off x="0" y="1508841"/>
        <a:ext cx="6863825" cy="1506632"/>
      </dsp:txXfrm>
    </dsp:sp>
    <dsp:sp modelId="{5A025595-8EBB-4FB1-9423-F87362346F2E}">
      <dsp:nvSpPr>
        <dsp:cNvPr id="0" name=""/>
        <dsp:cNvSpPr/>
      </dsp:nvSpPr>
      <dsp:spPr>
        <a:xfrm>
          <a:off x="0" y="3015473"/>
          <a:ext cx="6863825"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45838B-FD3C-4D87-9251-9F32A48C9215}">
      <dsp:nvSpPr>
        <dsp:cNvPr id="0" name=""/>
        <dsp:cNvSpPr/>
      </dsp:nvSpPr>
      <dsp:spPr>
        <a:xfrm>
          <a:off x="0" y="3015473"/>
          <a:ext cx="6863825" cy="150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This plaque often has features that make it more vulnerable to rupture.</a:t>
          </a:r>
        </a:p>
      </dsp:txBody>
      <dsp:txXfrm>
        <a:off x="0" y="3015473"/>
        <a:ext cx="6863825" cy="1506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FCB88-2520-4E0A-82F7-710C1156E92D}">
      <dsp:nvSpPr>
        <dsp:cNvPr id="0" name=""/>
        <dsp:cNvSpPr/>
      </dsp:nvSpPr>
      <dsp:spPr>
        <a:xfrm>
          <a:off x="1953914" y="357248"/>
          <a:ext cx="1944000" cy="1944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0BE5A6-2D8D-48CC-ACE7-D67A43DA069A}">
      <dsp:nvSpPr>
        <dsp:cNvPr id="0" name=""/>
        <dsp:cNvSpPr/>
      </dsp:nvSpPr>
      <dsp:spPr>
        <a:xfrm>
          <a:off x="765914" y="2823056"/>
          <a:ext cx="432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To determine whether treatment with pitavastatin is effective to prevent cardiovascular disease risk </a:t>
          </a:r>
        </a:p>
      </dsp:txBody>
      <dsp:txXfrm>
        <a:off x="765914" y="2823056"/>
        <a:ext cx="4320000" cy="1012500"/>
      </dsp:txXfrm>
    </dsp:sp>
    <dsp:sp modelId="{654C4F42-EB97-4C8E-8551-1294575C36DB}">
      <dsp:nvSpPr>
        <dsp:cNvPr id="0" name=""/>
        <dsp:cNvSpPr/>
      </dsp:nvSpPr>
      <dsp:spPr>
        <a:xfrm>
          <a:off x="7029914" y="357248"/>
          <a:ext cx="1944000" cy="1944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1FB6EB-E323-4B7C-8449-8AC253C5F6C8}">
      <dsp:nvSpPr>
        <dsp:cNvPr id="0" name=""/>
        <dsp:cNvSpPr/>
      </dsp:nvSpPr>
      <dsp:spPr>
        <a:xfrm>
          <a:off x="5841914" y="2823056"/>
          <a:ext cx="4320000" cy="101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To</a:t>
          </a:r>
          <a:r>
            <a:rPr lang="en-US" sz="2400" kern="1200" baseline="0" dirty="0"/>
            <a:t> determine whether treatment with pitavastatin is safe and well tolerated</a:t>
          </a:r>
          <a:endParaRPr lang="en-US" sz="2400" kern="1200" dirty="0"/>
        </a:p>
      </dsp:txBody>
      <dsp:txXfrm>
        <a:off x="5841914" y="2823056"/>
        <a:ext cx="4320000" cy="101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C97010-FD36-45C0-B7A5-F45591866BEA}">
      <dsp:nvSpPr>
        <dsp:cNvPr id="0" name=""/>
        <dsp:cNvSpPr/>
      </dsp:nvSpPr>
      <dsp:spPr>
        <a:xfrm>
          <a:off x="0" y="2635"/>
          <a:ext cx="11306174" cy="12006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BE29E-8277-44CF-9F8B-2D9CC6671F6F}">
      <dsp:nvSpPr>
        <dsp:cNvPr id="0" name=""/>
        <dsp:cNvSpPr/>
      </dsp:nvSpPr>
      <dsp:spPr>
        <a:xfrm>
          <a:off x="363186" y="272774"/>
          <a:ext cx="660985" cy="66033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8A2604-F8A6-4C6D-A1AE-50EB6A84AE51}">
      <dsp:nvSpPr>
        <dsp:cNvPr id="0" name=""/>
        <dsp:cNvSpPr/>
      </dsp:nvSpPr>
      <dsp:spPr>
        <a:xfrm>
          <a:off x="1387358" y="2635"/>
          <a:ext cx="9753154" cy="12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No prior trial has determined if cardiovascular disease events could be prevented in PWH, who would not typically be recommended to take a statin medication</a:t>
          </a:r>
        </a:p>
      </dsp:txBody>
      <dsp:txXfrm>
        <a:off x="1387358" y="2635"/>
        <a:ext cx="9753154" cy="1201791"/>
      </dsp:txXfrm>
    </dsp:sp>
    <dsp:sp modelId="{CC4A84B1-776D-4127-B0CD-CB6F25648632}">
      <dsp:nvSpPr>
        <dsp:cNvPr id="0" name=""/>
        <dsp:cNvSpPr/>
      </dsp:nvSpPr>
      <dsp:spPr>
        <a:xfrm>
          <a:off x="0" y="1450947"/>
          <a:ext cx="11306174" cy="12006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63C464-BCD4-4227-9F67-FB7B79F69ADE}">
      <dsp:nvSpPr>
        <dsp:cNvPr id="0" name=""/>
        <dsp:cNvSpPr/>
      </dsp:nvSpPr>
      <dsp:spPr>
        <a:xfrm>
          <a:off x="363186" y="1721086"/>
          <a:ext cx="660985" cy="66033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D84BCB-3A59-42A9-8937-A1E65EA7FFDB}">
      <dsp:nvSpPr>
        <dsp:cNvPr id="0" name=""/>
        <dsp:cNvSpPr/>
      </dsp:nvSpPr>
      <dsp:spPr>
        <a:xfrm>
          <a:off x="1387358" y="1450947"/>
          <a:ext cx="9753154" cy="12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066800">
            <a:lnSpc>
              <a:spcPct val="100000"/>
            </a:lnSpc>
            <a:spcBef>
              <a:spcPct val="0"/>
            </a:spcBef>
            <a:spcAft>
              <a:spcPct val="35000"/>
            </a:spcAft>
            <a:buNone/>
          </a:pPr>
          <a:r>
            <a:rPr lang="en-US" sz="2400" kern="1200" dirty="0"/>
            <a:t>Among PWH 40-75, on ART, with low to moderate ASCVD risk treatment with pitavastatin is effective and prevents cardiovascular disease events like heart attack and stroke.</a:t>
          </a:r>
        </a:p>
      </dsp:txBody>
      <dsp:txXfrm>
        <a:off x="1387358" y="1450947"/>
        <a:ext cx="9753154" cy="1201791"/>
      </dsp:txXfrm>
    </dsp:sp>
    <dsp:sp modelId="{9897277D-07F2-489A-9FB2-D5216742F696}">
      <dsp:nvSpPr>
        <dsp:cNvPr id="0" name=""/>
        <dsp:cNvSpPr/>
      </dsp:nvSpPr>
      <dsp:spPr>
        <a:xfrm>
          <a:off x="0" y="2899260"/>
          <a:ext cx="11306174" cy="12006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15C05C-0EA0-4F2F-89A8-52E96513463F}">
      <dsp:nvSpPr>
        <dsp:cNvPr id="0" name=""/>
        <dsp:cNvSpPr/>
      </dsp:nvSpPr>
      <dsp:spPr>
        <a:xfrm>
          <a:off x="363186" y="3169399"/>
          <a:ext cx="660985" cy="66033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20F91-535D-4B9B-91A0-6C685C1521DF}">
      <dsp:nvSpPr>
        <dsp:cNvPr id="0" name=""/>
        <dsp:cNvSpPr/>
      </dsp:nvSpPr>
      <dsp:spPr>
        <a:xfrm>
          <a:off x="1387358" y="2899260"/>
          <a:ext cx="9753154" cy="120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90" tIns="127190" rIns="127190" bIns="127190" numCol="1" spcCol="1270" anchor="ctr" anchorCtr="0">
          <a:noAutofit/>
        </a:bodyPr>
        <a:lstStyle/>
        <a:p>
          <a:pPr marL="0" lvl="0" indent="0" algn="l" defTabSz="1111250">
            <a:lnSpc>
              <a:spcPct val="100000"/>
            </a:lnSpc>
            <a:spcBef>
              <a:spcPct val="0"/>
            </a:spcBef>
            <a:spcAft>
              <a:spcPct val="35000"/>
            </a:spcAft>
            <a:buNone/>
          </a:pPr>
          <a:r>
            <a:rPr lang="en-US" sz="2500" kern="1200" dirty="0"/>
            <a:t>Considerations should be given to expanding prevention and treatment guidelines in this regard</a:t>
          </a:r>
        </a:p>
      </dsp:txBody>
      <dsp:txXfrm>
        <a:off x="1387358" y="2899260"/>
        <a:ext cx="9753154" cy="12017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A1DFD-E843-4B1C-9383-30B743ED0735}">
      <dsp:nvSpPr>
        <dsp:cNvPr id="0" name=""/>
        <dsp:cNvSpPr/>
      </dsp:nvSpPr>
      <dsp:spPr>
        <a:xfrm>
          <a:off x="2961831" y="386320"/>
          <a:ext cx="589253" cy="62464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8DCCD-3C1D-4E83-BC99-AF37A705A1B6}">
      <dsp:nvSpPr>
        <dsp:cNvPr id="0" name=""/>
        <dsp:cNvSpPr/>
      </dsp:nvSpPr>
      <dsp:spPr>
        <a:xfrm>
          <a:off x="29675" y="1546023"/>
          <a:ext cx="6709748" cy="83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Pitavastatin was chosen for REPRIEVE because it has minimal interactions with antiretroviral therapy and has been shown to lower cholesterol and improve inflammation markers in people with HIV</a:t>
          </a:r>
        </a:p>
      </dsp:txBody>
      <dsp:txXfrm>
        <a:off x="29675" y="1546023"/>
        <a:ext cx="6709748" cy="838011"/>
      </dsp:txXfrm>
    </dsp:sp>
    <dsp:sp modelId="{B8EF30FE-D371-47A9-9998-28A3C3D7A4EE}">
      <dsp:nvSpPr>
        <dsp:cNvPr id="0" name=""/>
        <dsp:cNvSpPr/>
      </dsp:nvSpPr>
      <dsp:spPr>
        <a:xfrm>
          <a:off x="2961831" y="3182826"/>
          <a:ext cx="845437" cy="845437"/>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F9C891-507A-4CFE-9251-335507C18929}">
      <dsp:nvSpPr>
        <dsp:cNvPr id="0" name=""/>
        <dsp:cNvSpPr/>
      </dsp:nvSpPr>
      <dsp:spPr>
        <a:xfrm>
          <a:off x="254777" y="4013425"/>
          <a:ext cx="6259544" cy="83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If pitavastatin is not available, other statins that are safe to take with your antiretroviral therapy may be a reasonable choice</a:t>
          </a:r>
        </a:p>
      </dsp:txBody>
      <dsp:txXfrm>
        <a:off x="254777" y="4013425"/>
        <a:ext cx="6259544" cy="838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94563-BCEE-47A3-82FE-4FD1830E49D1}">
      <dsp:nvSpPr>
        <dsp:cNvPr id="0" name=""/>
        <dsp:cNvSpPr/>
      </dsp:nvSpPr>
      <dsp:spPr>
        <a:xfrm>
          <a:off x="603497" y="580877"/>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631809-A2EA-452F-A989-429684990502}">
      <dsp:nvSpPr>
        <dsp:cNvPr id="0" name=""/>
        <dsp:cNvSpPr/>
      </dsp:nvSpPr>
      <dsp:spPr>
        <a:xfrm>
          <a:off x="998372" y="975752"/>
          <a:ext cx="1063125" cy="106312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368485-1F13-4E10-9D00-B3BB80C93680}">
      <dsp:nvSpPr>
        <dsp:cNvPr id="0" name=""/>
        <dsp:cNvSpPr/>
      </dsp:nvSpPr>
      <dsp:spPr>
        <a:xfrm>
          <a:off x="11184" y="3010878"/>
          <a:ext cx="30375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Are available on the REPRIEVE website:</a:t>
          </a:r>
        </a:p>
      </dsp:txBody>
      <dsp:txXfrm>
        <a:off x="11184" y="3010878"/>
        <a:ext cx="3037500" cy="742500"/>
      </dsp:txXfrm>
    </dsp:sp>
    <dsp:sp modelId="{FA935B3F-A7F5-44C4-B703-3003789B8FDF}">
      <dsp:nvSpPr>
        <dsp:cNvPr id="0" name=""/>
        <dsp:cNvSpPr/>
      </dsp:nvSpPr>
      <dsp:spPr>
        <a:xfrm>
          <a:off x="5974161" y="580877"/>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DDDF0-A1CF-4D05-A933-BD56D6B8FBC8}">
      <dsp:nvSpPr>
        <dsp:cNvPr id="0" name=""/>
        <dsp:cNvSpPr/>
      </dsp:nvSpPr>
      <dsp:spPr>
        <a:xfrm>
          <a:off x="6369036" y="975752"/>
          <a:ext cx="1063125" cy="106312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8721AA-EAD3-421E-9650-86D78118B71D}">
      <dsp:nvSpPr>
        <dsp:cNvPr id="0" name=""/>
        <dsp:cNvSpPr/>
      </dsp:nvSpPr>
      <dsp:spPr>
        <a:xfrm>
          <a:off x="3580247" y="3010878"/>
          <a:ext cx="6640703"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t>https://www.reprievetrial.org/learnmore/reprieve-publications/</a:t>
          </a:r>
        </a:p>
      </dsp:txBody>
      <dsp:txXfrm>
        <a:off x="3580247" y="3010878"/>
        <a:ext cx="6640703" cy="7425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0.32138</cdr:x>
      <cdr:y>0.07723</cdr:y>
    </cdr:from>
    <cdr:to>
      <cdr:x>0.40938</cdr:x>
      <cdr:y>0.16243</cdr:y>
    </cdr:to>
    <cdr:sp macro="" textlink="">
      <cdr:nvSpPr>
        <cdr:cNvPr id="3" name="TextBox 15">
          <a:extLst xmlns:a="http://schemas.openxmlformats.org/drawingml/2006/main">
            <a:ext uri="{FF2B5EF4-FFF2-40B4-BE49-F238E27FC236}">
              <a16:creationId xmlns:a16="http://schemas.microsoft.com/office/drawing/2014/main" id="{A3932671-07FE-47DB-A878-C9CE7A3A6088}"/>
            </a:ext>
          </a:extLst>
        </cdr:cNvPr>
        <cdr:cNvSpPr txBox="1"/>
      </cdr:nvSpPr>
      <cdr:spPr>
        <a:xfrm xmlns:a="http://schemas.openxmlformats.org/drawingml/2006/main">
          <a:off x="2612140" y="418482"/>
          <a:ext cx="715260"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dirty="0"/>
            <a:t>30%</a:t>
          </a:r>
        </a:p>
      </cdr:txBody>
    </cdr:sp>
  </cdr:relSizeAnchor>
  <cdr:relSizeAnchor xmlns:cdr="http://schemas.openxmlformats.org/drawingml/2006/chartDrawing">
    <cdr:from>
      <cdr:x>0.78407</cdr:x>
      <cdr:y>0.07805</cdr:y>
    </cdr:from>
    <cdr:to>
      <cdr:x>0.87187</cdr:x>
      <cdr:y>0.16325</cdr:y>
    </cdr:to>
    <cdr:sp macro="" textlink="">
      <cdr:nvSpPr>
        <cdr:cNvPr id="5" name="TextBox 15">
          <a:extLst xmlns:a="http://schemas.openxmlformats.org/drawingml/2006/main">
            <a:ext uri="{FF2B5EF4-FFF2-40B4-BE49-F238E27FC236}">
              <a16:creationId xmlns:a16="http://schemas.microsoft.com/office/drawing/2014/main" id="{40EF2FA5-B498-499A-950A-6A5F97DAD468}"/>
            </a:ext>
          </a:extLst>
        </cdr:cNvPr>
        <cdr:cNvSpPr txBox="1"/>
      </cdr:nvSpPr>
      <cdr:spPr>
        <a:xfrm xmlns:a="http://schemas.openxmlformats.org/drawingml/2006/main">
          <a:off x="6372942" y="422929"/>
          <a:ext cx="713657" cy="461665"/>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dirty="0"/>
            <a:t>~5%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936FB2-44FB-4560-915C-253CE91286A2}" type="datetimeFigureOut">
              <a:rPr lang="en-US" smtClean="0"/>
              <a:pPr/>
              <a:t>12/4/2023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BF90F7-48CB-41EF-80AF-992C65CCC2F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One of the most exciting things about REPRIEVE is that it is a partnership between the scientific community and the general community. We are trying to solve problems that face human beings, and through a good partnerships we can come up with ideas that have a meaningful result. I want to thank all those who were kind enough to participate in the REPREIEVE trial. The participants are the true heroes and heroines of the REPRIEVE study because you sacrificed and gave of yourself for others so we could learn how to answer an important question. Some of you may be aware, but in the community forum we are going to talk a lot about heart disease or what we call “cardiovascular disease,” That’s really important because many of us know friends, family, neighbors and acquaintances who have had heart attacks or strokes, and that is what heart disease and cardiovascular disease is about. When we think about the lives of human beings, we want them to be long, fruitful, quality filled and free of health problems like heart disease. That is what we were all about when the REPRIEVE Team got together as a group back in 2013 and designed this study. We partnered with community members to make sure the study really was addressing an important question for them, and we designed the study in a way that it would fit into people’s lives.</a:t>
            </a:r>
          </a:p>
        </p:txBody>
      </p:sp>
      <p:sp>
        <p:nvSpPr>
          <p:cNvPr id="4" name="Slide Number Placeholder 3"/>
          <p:cNvSpPr>
            <a:spLocks noGrp="1"/>
          </p:cNvSpPr>
          <p:nvPr>
            <p:ph type="sldNum" sz="quarter" idx="5"/>
          </p:nvPr>
        </p:nvSpPr>
        <p:spPr/>
        <p:txBody>
          <a:bodyPr/>
          <a:lstStyle/>
          <a:p>
            <a:fld id="{78BF90F7-48CB-41EF-80AF-992C65CCC2FC}" type="slidenum">
              <a:rPr lang="en-US" smtClean="0"/>
              <a:pPr/>
              <a:t>1</a:t>
            </a:fld>
            <a:endParaRPr lang="en-US" dirty="0"/>
          </a:p>
        </p:txBody>
      </p:sp>
    </p:spTree>
    <p:extLst>
      <p:ext uri="{BB962C8B-B14F-4D97-AF65-F5344CB8AC3E}">
        <p14:creationId xmlns:p14="http://schemas.microsoft.com/office/powerpoint/2010/main" val="161768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REPRIEVE really stands for is the Randomized Trial to Prevent Vascular Events in HIV. Don’t try to make all the letters somehow match in some way because you'll drive yourself crazy, but it works in there. We've got the R's and the E's and the P's and the R’s IEVS so it all works eventually anyway. So, this is a randomized trial which means like a flip of the coin we’re randomly assigning people to a group. When you walked into the study, we flipped the coin and half the people got the statin and half the people got a placebo. The statin we used in our study was called pitavastatin calcium or some may know it as LIVALO as it's prescribed. This study was really the first large, multinational study that was randomized as a clinical trial and it really is testing this strategy can we prevent heart disease or cardiovascular disease in people with HIV.</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10</a:t>
            </a:fld>
            <a:endParaRPr lang="en-US" dirty="0"/>
          </a:p>
        </p:txBody>
      </p:sp>
    </p:spTree>
    <p:extLst>
      <p:ext uri="{BB962C8B-B14F-4D97-AF65-F5344CB8AC3E}">
        <p14:creationId xmlns:p14="http://schemas.microsoft.com/office/powerpoint/2010/main" val="338921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primary goals of this study were to determine if this medication, pitavastatin, is effective at reducing cardiovascular disease and then, just as important, to determine is it safe. I'm sure if you're like anybody else and you've been in the community you know there's a lot of talk about statins. There’s a lot out there about statins, so we wanted to know is it safe for people with HIV to be taking as well.</a:t>
            </a:r>
          </a:p>
          <a:p>
            <a:endParaRPr lang="en-US" dirty="0">
              <a:ea typeface="Calibri"/>
              <a:cs typeface="Calibri"/>
            </a:endParaRPr>
          </a:p>
        </p:txBody>
      </p:sp>
      <p:sp>
        <p:nvSpPr>
          <p:cNvPr id="4" name="Slide Number Placeholder 3"/>
          <p:cNvSpPr>
            <a:spLocks noGrp="1"/>
          </p:cNvSpPr>
          <p:nvPr>
            <p:ph type="sldNum" sz="quarter" idx="10"/>
          </p:nvPr>
        </p:nvSpPr>
        <p:spPr/>
        <p:txBody>
          <a:bodyPr/>
          <a:lstStyle/>
          <a:p>
            <a:fld id="{78BF90F7-48CB-41EF-80AF-992C65CCC2FC}"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One of the first things we did was figure out who are we going to invite to this study. We want to invite people who are going to benefit the most from this, so we took people who were ages 40 to 75. They had to have a few specific characteristics. The first characteristic that we looked at was something called your risk score -- we tend use this abbreviation “ASCVD” risk score. This is a calculation, or an it's an estimate, of your risk of getting a type of heart disease called atherosclerotic cardiovascular disease. If I have somebody who is my patient and I want to know what are the chances in the next 10 years that they are going to have a heart attack or a stroke, we have this calculation to estimate this. Some people have a low risk score, like their scores may be only a two percent chance, and some people have a 20% chance. Now, of course, we'd like everybody to have a zero percent chance, but the reality is that we’re often somewhere along that range usually between one to twenty percent. It gets higher depending on if you're older, if you were born a man at birth (men tend to have more heart attacks), if you smoke you have a higher chance, or some of these other problems like high blood pressure. You have to have HIV to be in this study, of course, that's very important. And you had to be taking your HIV treatment because we really wanted to study this question in people who we thought were doing very well from the HIV standpoint and we're really trying to prevent heart disease otherwise. And we enrolled people who had a low to moderate risk score, so this is the risk score I talked about. We didn't want to enroll people who we already know would need a statin, because we didn’t really want to study that question so much. We were looking to enroll people where we wouldn't normally be given a statin or recommend for the statin we chose. As I mentioned, in the study we used pitavastatin, and it was given at a dose of four milligrams or there was a matching placebo. As a doctor on the study or a researcher, I didn't know what my study participants were taking, and they didn't know what they were taking. It was called a randomized double-blind study.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12</a:t>
            </a:fld>
            <a:endParaRPr lang="en-US" dirty="0"/>
          </a:p>
        </p:txBody>
      </p:sp>
    </p:spTree>
    <p:extLst>
      <p:ext uri="{BB962C8B-B14F-4D97-AF65-F5344CB8AC3E}">
        <p14:creationId xmlns:p14="http://schemas.microsoft.com/office/powerpoint/2010/main" val="355499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ChangeArrowheads="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is what we call our schema. We took all these people at low-moderate risk and we enrolled 7769. Half of them got that dummy Placebo half of them got pitavastatin. The researchers didn't know and the participants didn't know what they got. What we were looking for was would somebody get a heart attack? Would they have a stroke? Would they die from heart disease? Would they somehow have some other event like they needed to have a stent or bypass surgery to open up a blocked blood vessel or something like that, or even a disease of the arteries of your legs or other places where an artery could be blocked? We looked at all of these things combined and in an individual way and we also looked at safety, particularly muscle aches or muscle problems which are known to happen with statins and diabetes which is known to be associated with the use of statins. Then we looked at a whole bunch of other things like inflammation.</a:t>
            </a:r>
            <a:endParaRPr lang="en-US" altLang="en-US" dirty="0">
              <a:latin typeface="Arial" panose="020B0604020202020204" pitchFamily="34" charset="0"/>
              <a:cs typeface="Arial"/>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BC1258-5DDE-4AC9-8E37-F2343ED373C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61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were really looking at were cardiovascular events, we call these MACE events in the scientific technical terms, which are major adverse cardiovascular events. This is like a heart attack or a myocardial infarction or dying suddenly from a heart attack. People who are hospitalized because they had chest pain due to blood vessels being blocked off in their heart known as angina, a stroke where blood flow is blocked to your brain tissue, or what we call a TIA or transient ischemic attack (that's when you have those symptoms but they only last for a short time and they're gone within a day. You might know somebody that can't speak for a day or something like that but then they're all better). And then also I mentioned the arteries in your legs. Some people can walk a short distance, some of my patients have this, and they get a lot of pain in their legs because the arteries are not feeding the muscles and tissues in their legs and blood flow is reduced, or you needed to have a treatment known as a stent or bypass surgery to open up blood vessels and feed your heart again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14</a:t>
            </a:fld>
            <a:endParaRPr lang="en-US" dirty="0"/>
          </a:p>
        </p:txBody>
      </p:sp>
    </p:spTree>
    <p:extLst>
      <p:ext uri="{BB962C8B-B14F-4D97-AF65-F5344CB8AC3E}">
        <p14:creationId xmlns:p14="http://schemas.microsoft.com/office/powerpoint/2010/main" val="246414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this study all over the world. It was actually at research sites on five continents and in 12 countries, these are all the hearts all over the map. We started enrolling people in March of 2015. As a principal investigator for the Cincinnati clinical research site, I had a friendly wager hoping that I could enroll the very first person on this study at my site, but a friend and colleague of mine in Alabama actually enrolled the very first participant. And we stopped enrolling people in March of 2019. And the study was stopped after an average of following people for a little more than five years by the Data Safety Monitoring Board.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15</a:t>
            </a:fld>
            <a:endParaRPr lang="en-US" dirty="0"/>
          </a:p>
        </p:txBody>
      </p:sp>
    </p:spTree>
    <p:extLst>
      <p:ext uri="{BB962C8B-B14F-4D97-AF65-F5344CB8AC3E}">
        <p14:creationId xmlns:p14="http://schemas.microsoft.com/office/powerpoint/2010/main" val="341013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did our population look like? This is a little bit of a complicated slide but let me take you through the most important points. The average age of people who enrolled in our study was about 50 years of age and two-thirds of them were male at birth and one-third of them were female at birth. This is very important because this is one of the largest studies to </a:t>
            </a:r>
            <a:r>
              <a:rPr lang="en-GB" dirty="0" err="1"/>
              <a:t>enroll</a:t>
            </a:r>
            <a:r>
              <a:rPr lang="en-GB" dirty="0"/>
              <a:t> women with HIV anywhere across the world particularly a randomized treatment study. There were almost 2500 women worldwide in this study. We also looked at whether individuals identified as cisgender or transgender. Then we looked at the different ethnicities and races of the population and, you should note, that this study was a minority study done in white people. It was majority done in non-white individuals, reflective of the world's population. I think that's very important because it's much easier to really understand and apply the results when the study participants look like the rest of the world. So, there you see 50 was the median age, 31 percent women, and that the study was largely made up of non-white participants </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858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look at the ASCVD risk score, the average risk score was about four and a half percent. When it gets to be about seven and a half percent that's when doctors start really talking to people about if they should be taking a statin. So, you can see that our number was below this. The LDL cholesterol, that “bad cholesterol”, was an average of about 108 which is pretty mild, that's not very high. The CD4 count was very good in most patients. This is a marker of how well-controlled your HIV is, or how strong your immune system, and anything above 500 is terrific. Many of our patients were and most of the people were undetectable, 88% of them, and those few people who were detectable were very low levels, mostly below what we would call a problem. </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17</a:t>
            </a:fld>
            <a:endParaRPr lang="en-US" dirty="0"/>
          </a:p>
        </p:txBody>
      </p:sp>
    </p:spTree>
    <p:extLst>
      <p:ext uri="{BB962C8B-B14F-4D97-AF65-F5344CB8AC3E}">
        <p14:creationId xmlns:p14="http://schemas.microsoft.com/office/powerpoint/2010/main" val="818984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we learn from this study? What's the big result? This is one of those complicated science slides, so let me take you through it because you can understand it. We follow people for an average of five years taking this statin called pitavastatin. The big message about what we found was that pitavastatin reduced the risk of heart events by 35% compared to placebo. If you look at this curve in purple are the individuals who were taking pitavastatin in this sort of more greenish-aqua color were the people taking placebo. After about 12 months, you can see the curves split and there's a difference where more people in the placebo group are developing these heart problems compared to those in the pitavastatin group. Some people might say “is a 35% difference really that important?” In the science world, that's a very big difference! You can actually see the differences the percents under the curves: about 2.7 percent of people in the pitavastatin group ultimately got a heart disease event compared to 4.4 percent of those in the placebo group.</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18</a:t>
            </a:fld>
            <a:endParaRPr lang="en-US" dirty="0"/>
          </a:p>
        </p:txBody>
      </p:sp>
    </p:spTree>
    <p:extLst>
      <p:ext uri="{BB962C8B-B14F-4D97-AF65-F5344CB8AC3E}">
        <p14:creationId xmlns:p14="http://schemas.microsoft.com/office/powerpoint/2010/main" val="1433346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this even further, we can see that the LDL cholesterol really decreased in the pitavastatin group. Here is shown the average LDL cholesterol level and the level at month 72. It is very reassuring to see this decrease in the pitavastatin group because it means that people were taking the pills. Sometimes people go on studies and don’t always take their pills. But, we actually lowered cholesterol and it didn't lower very much in the group that was getting placebo, so there was a difference between these groups. That's a very strong measure to show that people were actually taking their treatment.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19</a:t>
            </a:fld>
            <a:endParaRPr lang="en-US" dirty="0"/>
          </a:p>
        </p:txBody>
      </p:sp>
    </p:spTree>
    <p:extLst>
      <p:ext uri="{BB962C8B-B14F-4D97-AF65-F5344CB8AC3E}">
        <p14:creationId xmlns:p14="http://schemas.microsoft.com/office/powerpoint/2010/main" val="203003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Okay, so why REPRIEVE? Why was it important that we do this study?</a:t>
            </a:r>
          </a:p>
        </p:txBody>
      </p:sp>
      <p:sp>
        <p:nvSpPr>
          <p:cNvPr id="4" name="Slide Number Placeholder 3"/>
          <p:cNvSpPr>
            <a:spLocks noGrp="1"/>
          </p:cNvSpPr>
          <p:nvPr>
            <p:ph type="sldNum" sz="quarter" idx="5"/>
          </p:nvPr>
        </p:nvSpPr>
        <p:spPr/>
        <p:txBody>
          <a:bodyPr/>
          <a:lstStyle/>
          <a:p>
            <a:fld id="{78BF90F7-48CB-41EF-80AF-992C65CCC2FC}" type="slidenum">
              <a:rPr lang="en-US" smtClean="0"/>
              <a:pPr/>
              <a:t>2</a:t>
            </a:fld>
            <a:endParaRPr lang="en-US" dirty="0"/>
          </a:p>
        </p:txBody>
      </p:sp>
    </p:spTree>
    <p:extLst>
      <p:ext uri="{BB962C8B-B14F-4D97-AF65-F5344CB8AC3E}">
        <p14:creationId xmlns:p14="http://schemas.microsoft.com/office/powerpoint/2010/main" val="2386525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it safe? Well, here's the good news: overall there was a pretty equal safety in both groups. There was no difference when you look at serious events or problems, so there's not really much difference between what was reported in those people that were taking placebo or pitavastatin. Think about this for just a minute: somebody could come in complaining of achy muscles, but they may have just run a marathon and their muscles may be sore from that. We still have to document that in the study, so if they were taking placebo that would still count as muscle aches even though it was from their running a marathon.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20</a:t>
            </a:fld>
            <a:endParaRPr lang="en-US" dirty="0"/>
          </a:p>
        </p:txBody>
      </p:sp>
    </p:spTree>
    <p:extLst>
      <p:ext uri="{BB962C8B-B14F-4D97-AF65-F5344CB8AC3E}">
        <p14:creationId xmlns:p14="http://schemas.microsoft.com/office/powerpoint/2010/main" val="3807758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look at diagnosis of diabetes there was a little bit of a difference here and this difference was significant. Not as many people in the placebo group got diabetes. More people got it in the pitavastatin group, again very small numbers of people overall, but still there was a little bit of a difference and this has been seen before in other studies of statins. But, the good news is that pitavastatin worked to prevent heart disease events in people with HIV who had diabetes. So, these people were still protected from heart disease.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21</a:t>
            </a:fld>
            <a:endParaRPr lang="en-US" dirty="0"/>
          </a:p>
        </p:txBody>
      </p:sp>
    </p:spTree>
    <p:extLst>
      <p:ext uri="{BB962C8B-B14F-4D97-AF65-F5344CB8AC3E}">
        <p14:creationId xmlns:p14="http://schemas.microsoft.com/office/powerpoint/2010/main" val="639990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more people that developed muscle aches and muscle problems with pitavastatin than those people with placebo, though this was a small number of people.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22</a:t>
            </a:fld>
            <a:endParaRPr lang="en-US" dirty="0"/>
          </a:p>
        </p:txBody>
      </p:sp>
    </p:spTree>
    <p:extLst>
      <p:ext uri="{BB962C8B-B14F-4D97-AF65-F5344CB8AC3E}">
        <p14:creationId xmlns:p14="http://schemas.microsoft.com/office/powerpoint/2010/main" val="155259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all of these problems did not result in people having to stop the study, so I think it's important to recognize that overall we think that the safety of this statin is very much like all the other statin trials we've seen. It seems pretty safe in people with HIV. So when we think about people with HIV who are at low to moderate risk for heart disease, the group we chose to study here, we thought that pitavastatin really made a difference. It lowered the adverse cardiovascular events on average by about 35 percent and made a difference in the lives of those people.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23</a:t>
            </a:fld>
            <a:endParaRPr lang="en-US" dirty="0"/>
          </a:p>
        </p:txBody>
      </p:sp>
    </p:spTree>
    <p:extLst>
      <p:ext uri="{BB962C8B-B14F-4D97-AF65-F5344CB8AC3E}">
        <p14:creationId xmlns:p14="http://schemas.microsoft.com/office/powerpoint/2010/main" val="2288314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conclusions were that there's really been no other study that was done previously that looked at these heart events in people with HIV that typically we wouldn't always recommend to take a statin medicine. So amongst people who have HIV who are between the ages of 40 and 75 who are taking HIV medicine and are at low to moderate risk of heart disease, </a:t>
            </a:r>
            <a:r>
              <a:rPr lang="en-GB" dirty="0" err="1"/>
              <a:t>pitavistatin</a:t>
            </a:r>
            <a:r>
              <a:rPr lang="en-GB" dirty="0"/>
              <a:t> is effective and prevents cardiovascular events or heart attacks and strokes. We should consider this and consider that treatment and prevention may need to change because of the results of this study knowing that we want to prevent people from having heart attacks and strokes. </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061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next steps?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25</a:t>
            </a:fld>
            <a:endParaRPr lang="en-US" dirty="0"/>
          </a:p>
        </p:txBody>
      </p:sp>
    </p:spTree>
    <p:extLst>
      <p:ext uri="{BB962C8B-B14F-4D97-AF65-F5344CB8AC3E}">
        <p14:creationId xmlns:p14="http://schemas.microsoft.com/office/powerpoint/2010/main" val="3683703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Logically, people might now be wondering ”should I be on a statin? Is that the right medication for me?” That's a really good question.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26</a:t>
            </a:fld>
            <a:endParaRPr lang="en-US" dirty="0"/>
          </a:p>
        </p:txBody>
      </p:sp>
    </p:spTree>
    <p:extLst>
      <p:ext uri="{BB962C8B-B14F-4D97-AF65-F5344CB8AC3E}">
        <p14:creationId xmlns:p14="http://schemas.microsoft.com/office/powerpoint/2010/main" val="1178875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shown now that, in REPRIEVE, statins help to prevent heart disease. So, it's a good idea to talk to your clinician or your health care provider and say “What's my risk of heart disease? Do I have a family history risk? Am I in the right age category? Do I smoke? And so is a Statin right for me to prevent heart disease problems?” I think that it is really important to have those conversations.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27</a:t>
            </a:fld>
            <a:endParaRPr lang="en-US" dirty="0"/>
          </a:p>
        </p:txBody>
      </p:sp>
    </p:spTree>
    <p:extLst>
      <p:ext uri="{BB962C8B-B14F-4D97-AF65-F5344CB8AC3E}">
        <p14:creationId xmlns:p14="http://schemas.microsoft.com/office/powerpoint/2010/main" val="1844961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taking a statin, you have to think about the risks and the benefits. What is the chance something bad is going to happen to me if I take this statin versus what about getting a benefit? There are a lot of other questions: do I have other risks for heart disease problems? Am I worried about taking another pill every day for the rest of my life? Am I concerned about the side effects? You have to think about your own personal circumstances, your values and life choices and remember that it's not an easy question. And you can talk about it, think about it, do your research and then make a decision about whether statin is right for you or not.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28</a:t>
            </a:fld>
            <a:endParaRPr lang="en-US" dirty="0"/>
          </a:p>
        </p:txBody>
      </p:sp>
    </p:spTree>
    <p:extLst>
      <p:ext uri="{BB962C8B-B14F-4D97-AF65-F5344CB8AC3E}">
        <p14:creationId xmlns:p14="http://schemas.microsoft.com/office/powerpoint/2010/main" val="832695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statin is right for me? I think that's an important question. We studied pitavastatin, and that is available in the United States but it's available right now under a patent and known as </a:t>
            </a:r>
            <a:r>
              <a:rPr lang="en-US" dirty="0" err="1"/>
              <a:t>Livalo</a:t>
            </a:r>
            <a:r>
              <a:rPr lang="en-US" dirty="0"/>
              <a:t> that's marketed by the company Kowa</a:t>
            </a:r>
            <a:r>
              <a:rPr lang="en-US" b="1" dirty="0"/>
              <a:t>.</a:t>
            </a:r>
            <a:r>
              <a:rPr lang="en-US" dirty="0"/>
              <a:t> But it may not be available to everyone unless you have a specific kind of health insurance that's willing to cover it and in some countries it may not always be available because it's not available in every single country now. We looked at this medication because we knew it was very safe, it didn't interact with a lot of the HIV treatments that people were using in 2015 and it really lowered cholesterol very well. So, if it's not available to you personally or in your country or circumstances there are other statins that could will work as well so that's something to consider.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29</a:t>
            </a:fld>
            <a:endParaRPr lang="en-US" dirty="0"/>
          </a:p>
        </p:txBody>
      </p:sp>
    </p:spTree>
    <p:extLst>
      <p:ext uri="{BB962C8B-B14F-4D97-AF65-F5344CB8AC3E}">
        <p14:creationId xmlns:p14="http://schemas.microsoft.com/office/powerpoint/2010/main" val="277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ea typeface="Calibri"/>
                <a:cs typeface="Calibri"/>
              </a:rPr>
              <a:t>What is heart disease, or what we call “cardiovascular disease”? This is a disease of the blood vessels. Some people know it as hardening of the arteries or atherosclerosis. Put simply, it is that your heart pumps blood all around your body through an intricate system, but at the same time your heart is a big muscle and needs to be supplied with blood, too. There are specific blood vessels that supply and feed or nourish the heart, like watering your lawn or taking a drink of water yourself. Those blood vessels for the heart can become blocked up like the plumbing in your house or your sink so no water gets through. In the same way if those vessels get blocked up, no blood can get through and so we can’t nourish the heart muscle cells or take away waste products from the cells. This causes those heart muscle cells to die. The same thing can happen in your brain which is called a stroke. A stroke is when the blood vessels for your brain are blocked up and so the brain is not getting the kind of blood supply it needs. These heart attacks and strokes can happen when there is a build up of deposits we call plaque in our blood vessels. If you have ever removed your sink drain cover and looked in the pipes, you might see a lot of gunk in there </a:t>
            </a:r>
            <a:r>
              <a:rPr lang="en-US" dirty="0" err="1">
                <a:ea typeface="Calibri"/>
                <a:cs typeface="Calibri"/>
              </a:rPr>
              <a:t>there</a:t>
            </a:r>
            <a:r>
              <a:rPr lang="en-US" dirty="0">
                <a:ea typeface="Calibri"/>
                <a:cs typeface="Calibri"/>
              </a:rPr>
              <a:t>. This is similar to the plaque that builds up in our blood vessels. Well, some plaque gets into our blood vessels from the foods we eat and for other reasons like other health problems or our genetic make up. As the plaque gets bigger, our blood vessel get narrower and there is a sudden event that can occur where a blood clot forms in that narrowed blood vessel and all the flow stops. That is what causes that clutching chest pain that people feel when they say they have a heart attack or why somebody suddenly can’t speak or they lose function in one of their arms when they have a stroke. So, these are the reasons why we were created the REPRIEVE Trial and the background behind this.</a:t>
            </a:r>
          </a:p>
        </p:txBody>
      </p:sp>
      <p:sp>
        <p:nvSpPr>
          <p:cNvPr id="4" name="Slide Number Placeholder 3"/>
          <p:cNvSpPr>
            <a:spLocks noGrp="1"/>
          </p:cNvSpPr>
          <p:nvPr>
            <p:ph type="sldNum" sz="quarter" idx="5"/>
          </p:nvPr>
        </p:nvSpPr>
        <p:spPr/>
        <p:txBody>
          <a:bodyPr/>
          <a:lstStyle/>
          <a:p>
            <a:fld id="{78BF90F7-48CB-41EF-80AF-992C65CCC2FC}" type="slidenum">
              <a:rPr lang="en-US" smtClean="0"/>
              <a:pPr/>
              <a:t>3</a:t>
            </a:fld>
            <a:endParaRPr lang="en-US" dirty="0"/>
          </a:p>
        </p:txBody>
      </p:sp>
    </p:spTree>
    <p:extLst>
      <p:ext uri="{BB962C8B-B14F-4D97-AF65-F5344CB8AC3E}">
        <p14:creationId xmlns:p14="http://schemas.microsoft.com/office/powerpoint/2010/main" val="2427281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there's a number of them that are available in different countries and I've given you a list of different ones. They come under different names as well in different countries but here's the list and many of these may also be helpful and beneficial to people if you can't get pitavastatin.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30</a:t>
            </a:fld>
            <a:endParaRPr lang="en-US" dirty="0"/>
          </a:p>
        </p:txBody>
      </p:sp>
    </p:spTree>
    <p:extLst>
      <p:ext uri="{BB962C8B-B14F-4D97-AF65-F5344CB8AC3E}">
        <p14:creationId xmlns:p14="http://schemas.microsoft.com/office/powerpoint/2010/main" val="754925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know about statins: as I mentioned people who have diabetes are always recommended to take a statin because it does lower the risk of heart attacks and strokes. So, if you decide to take a statin you should have your blood sugar levels checked and monitored because a small percentage of people can develop diabetes while taking a statin. But, the other serious problems like muscle damage or liver damage were not seen in our study. It's very reassuring that in general statins were pretty safe in this trial</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31</a:t>
            </a:fld>
            <a:endParaRPr lang="en-US" dirty="0"/>
          </a:p>
        </p:txBody>
      </p:sp>
    </p:spTree>
    <p:extLst>
      <p:ext uri="{BB962C8B-B14F-4D97-AF65-F5344CB8AC3E}">
        <p14:creationId xmlns:p14="http://schemas.microsoft.com/office/powerpoint/2010/main" val="3575036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all about shared decision making, and you should have a conversation with your clinician. I had two or three of these conversations, actually this morning, with some of my patients and we agreed that we would continue to talk about it in the future. I don't necessarily just immediately write them a prescription, and we decided that they could continue to think about it. So, you have to talk about it and consider if this is the right decision for you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32</a:t>
            </a:fld>
            <a:endParaRPr lang="en-US" dirty="0"/>
          </a:p>
        </p:txBody>
      </p:sp>
    </p:spTree>
    <p:extLst>
      <p:ext uri="{BB962C8B-B14F-4D97-AF65-F5344CB8AC3E}">
        <p14:creationId xmlns:p14="http://schemas.microsoft.com/office/powerpoint/2010/main" val="284949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a healthy lifestyle style is very </a:t>
            </a:r>
            <a:r>
              <a:rPr lang="en-US" dirty="0" err="1"/>
              <a:t>very</a:t>
            </a:r>
            <a:r>
              <a:rPr lang="en-US" dirty="0"/>
              <a:t> important! Even just doing exercise or some kind of activity like walking, jogging, swimming, biking, running is very </a:t>
            </a:r>
            <a:r>
              <a:rPr lang="en-US" dirty="0" err="1"/>
              <a:t>very</a:t>
            </a:r>
            <a:r>
              <a:rPr lang="en-US" dirty="0"/>
              <a:t> important. Eating healthy foods like salads and vegetables and healthier things is important. And we've looked at people's healthy behaviors in the REPRIEVE Trial and found that we could all probably do a little better.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33</a:t>
            </a:fld>
            <a:endParaRPr lang="en-US" dirty="0"/>
          </a:p>
        </p:txBody>
      </p:sp>
    </p:spTree>
    <p:extLst>
      <p:ext uri="{BB962C8B-B14F-4D97-AF65-F5344CB8AC3E}">
        <p14:creationId xmlns:p14="http://schemas.microsoft.com/office/powerpoint/2010/main" val="402284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reduce your own risk, don't forget that if you smoke you should quit smoking and eat that healthy diet with fruits fish and foods that are lower in saturated fats and carbohydrates. Be a little bit more active, like if you're watching TV maybe you do a little bit of exercise or something while you're watching and try to keep your weight in a healthy range. These are all important things to do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34</a:t>
            </a:fld>
            <a:endParaRPr lang="en-US" dirty="0"/>
          </a:p>
        </p:txBody>
      </p:sp>
    </p:spTree>
    <p:extLst>
      <p:ext uri="{BB962C8B-B14F-4D97-AF65-F5344CB8AC3E}">
        <p14:creationId xmlns:p14="http://schemas.microsoft.com/office/powerpoint/2010/main" val="1809522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the full results of our study, these are available on our website, https://www.reprievetrial.org. Also on our website are all of our publications. We try to make these accessible and understandable for people with or without a strong science </a:t>
            </a:r>
            <a:r>
              <a:rPr lang="en-US"/>
              <a:t>background.</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35</a:t>
            </a:fld>
            <a:endParaRPr lang="en-US" dirty="0"/>
          </a:p>
        </p:txBody>
      </p:sp>
    </p:spTree>
    <p:extLst>
      <p:ext uri="{BB962C8B-B14F-4D97-AF65-F5344CB8AC3E}">
        <p14:creationId xmlns:p14="http://schemas.microsoft.com/office/powerpoint/2010/main" val="3825261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78BF90F7-48CB-41EF-80AF-992C65CCC2FC}" type="slidenum">
              <a:rPr lang="en-US" smtClean="0"/>
              <a:pPr/>
              <a:t>36</a:t>
            </a:fld>
            <a:endParaRPr lang="en-US" dirty="0"/>
          </a:p>
        </p:txBody>
      </p:sp>
    </p:spTree>
    <p:extLst>
      <p:ext uri="{BB962C8B-B14F-4D97-AF65-F5344CB8AC3E}">
        <p14:creationId xmlns:p14="http://schemas.microsoft.com/office/powerpoint/2010/main" val="280678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people who have HIV, their risk is actually increased, and it's increased by 50 to 100 percent when you compare people to people who don't have HIV but otherwise seem pretty similar with similar characteristics. Now, some of this happens because we have other problems that we know about like high blood pressure, high cholesterol or high lipids or fats in the blood, and high blood sugar if you have diabetes. These problems can all lead to plaques. And then smoking, we've known about for many years, is associated with a higher risk of heart disease or strokes and heart attacks. But some of this is also driven by HIV itself. HIV is a viral infection that we have yet to cure and when you have HIV there is sort of this ongoing stimulus in your body that's irritating you, kind of like somebody nagging you in your ear all the time 24/7. We call that inflammation or irritation or immune activation and that plays a special role in helping plaques to build up in people who have HIV. All of these things can contribute to heart disease even when you're doing a very good job of controlling your HIV. Even if you're controlling it perfectly, there is still this level of irritation or inflammation like that person talking in your ear 24/7.</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4</a:t>
            </a:fld>
            <a:endParaRPr lang="en-US" dirty="0"/>
          </a:p>
        </p:txBody>
      </p:sp>
    </p:spTree>
    <p:extLst>
      <p:ext uri="{BB962C8B-B14F-4D97-AF65-F5344CB8AC3E}">
        <p14:creationId xmlns:p14="http://schemas.microsoft.com/office/powerpoint/2010/main" val="908816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look at this nice cartoon which shows a picture of blood vessels, on the left we have a nice open blood vessel and then as you move to the right of your screen you can see that there are cells that build up and some of those cells are immune cells. These are cells where there is build up of plaque because these immune cells are causing some further irritation and it leads to the plaques growing. But it also makes these plaques a little different. Whereas some plaques might be hard like a rock with a bunch of calcium in them, these tend to be softer and more pliable they tend to bust open a little bit more. So, even people who seem like they're pretty healthy with HIV may have some buildup of this plaque and not even realize it and much of this is because of this inflammation. We like to think of this plaque as a little bit more vulnerable to break open or bust open and when it does that it often leads to a clot that can block off that blood vessel. We've been able to measure this in a number of different studies.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5</a:t>
            </a:fld>
            <a:endParaRPr lang="en-US" dirty="0"/>
          </a:p>
        </p:txBody>
      </p:sp>
    </p:spTree>
    <p:extLst>
      <p:ext uri="{BB962C8B-B14F-4D97-AF65-F5344CB8AC3E}">
        <p14:creationId xmlns:p14="http://schemas.microsoft.com/office/powerpoint/2010/main" val="277050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heart disease or cardiovascular disease be prevented in people with HIV? Well, it's very important that people that people take HIV treatment known as antiretroviral therapy, or the cocktail or one pill once a day, or some people take shots now too. We know that if you have HIV and it's not taken care of that will lead to more problems with your heart and, of course, people get sick from the HIV. So, it's very important to take your medication because that helps to decrease the inflammation from HIV itself, and if you're not smoking cigarettes that's great because that reduces your risk for heart problems even more. If we can also manage your cholesterol, and your blood pressure, and your blood sugar in a good range and of course, if you exercise and eat well, these are all healthy things. But are these strategies enough to prevent heart attacks and strokes? That's the question. We've known for years that besides an apple a day to keep the doctor away, there are pills called statins that can prevent heart disease for people without HIV. We're wondering if could these possibly work for people who have HIV since they work for other people.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6</a:t>
            </a:fld>
            <a:endParaRPr lang="en-US" dirty="0"/>
          </a:p>
        </p:txBody>
      </p:sp>
    </p:spTree>
    <p:extLst>
      <p:ext uri="{BB962C8B-B14F-4D97-AF65-F5344CB8AC3E}">
        <p14:creationId xmlns:p14="http://schemas.microsoft.com/office/powerpoint/2010/main" val="167038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what's a statin? Well, a statin is a particular medication that is used to lower cholesterol. It lowers a specific kind of cholesterol that we call LDL, sometimes known as your bad cholesterol. This is a kind of cholesterol that, when it builds up, it causes more of those plaques or hardening of the arteries. So statins reduce that. But statins also do other things besides that. They're anti-inflammatory, they stop blood clots from occurring (what we call antithrombotic), they affect the immune system, they cause certain cells to not be as angry, they improve the health of blood vessels, and they often stabilize those plaques so they're not so squishy and make them less likely to rupture. So statins can provide a way, through many different methods, to try and lower the chances of heart disease problems or cardiovascular events.</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56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 they prevent events like heart attacks and strokes? That’s the key question. So, in people who have HIV, we know that statins will lower LDL cholesterol. There are a number of studies that have shown they work just like they work in people without HIV. We have also had several studies which show they decrease inflammation and that irritation that's occurring so it's kind of like getting an earbud or those sound canceling headphones so that 24/7 voice is not in your ear all the time. We also know that statins will reduce fatty plaque in your heart’s arteries. We've seen this in several studies where when somebody takes a statin we can actually reduce that buildup of fats in the blood in those blood vessels. But, before the REPRIEVE Trial, we didn't really know for sure that statins would decrease heart attacks and strokes in people with HIV, particularly if they were not necessarily the kind of people that we would normally give a statin to. Now, what do I mean by that? Well, we have certain guidelines that doctors and practitioners tend to follow which tell us that if somebody has a certain level of risk for heart attack or stroke we should probably give them a statin. But if they're below that risk level then we don't always say that they need a statin. Well in our study here we were really looking at people that were not only above that risk level but also people that were below that risk level to see if a statin would help to prevent heart disease events.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8</a:t>
            </a:fld>
            <a:endParaRPr lang="en-US" dirty="0"/>
          </a:p>
        </p:txBody>
      </p:sp>
    </p:spTree>
    <p:extLst>
      <p:ext uri="{BB962C8B-B14F-4D97-AF65-F5344CB8AC3E}">
        <p14:creationId xmlns:p14="http://schemas.microsoft.com/office/powerpoint/2010/main" val="120776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this in mind, we thought that this was a reasonable thing for us to test. A group of us came together in 2013 and developed this idea and, again, we partnered with the community to get their input as well and we developed what is called the REPRIEVE Trial.</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BF90F7-48CB-41EF-80AF-992C65CCC2FC}" type="slidenum">
              <a:rPr lang="en-US" smtClean="0"/>
              <a:pPr/>
              <a:t>9</a:t>
            </a:fld>
            <a:endParaRPr lang="en-US" dirty="0"/>
          </a:p>
        </p:txBody>
      </p:sp>
    </p:spTree>
    <p:extLst>
      <p:ext uri="{BB962C8B-B14F-4D97-AF65-F5344CB8AC3E}">
        <p14:creationId xmlns:p14="http://schemas.microsoft.com/office/powerpoint/2010/main" val="86411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8069"/>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60666" y="2847230"/>
            <a:ext cx="9144000" cy="11632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stretch>
            <a:fillRect/>
          </a:stretch>
        </p:blipFill>
        <p:spPr>
          <a:xfrm>
            <a:off x="3761874" y="4219073"/>
            <a:ext cx="4404223" cy="1151188"/>
          </a:xfrm>
          <a:prstGeom prst="rect">
            <a:avLst/>
          </a:prstGeom>
        </p:spPr>
      </p:pic>
      <p:pic>
        <p:nvPicPr>
          <p:cNvPr id="8" name="Picture 7" descr="\\Dfa13\lonarc$\Grants\Grinspoon-Hoffmann Multi PI Statin CTA HIV\Website\Sponsors-Collaborators Crest\NHLBI.jpg"/>
          <p:cNvPicPr>
            <a:picLocks noChangeAspect="1" noChangeArrowheads="1"/>
          </p:cNvPicPr>
          <p:nvPr userDrawn="1"/>
        </p:nvPicPr>
        <p:blipFill>
          <a:blip r:embed="rId3" cstate="print"/>
          <a:srcRect/>
          <a:stretch>
            <a:fillRect/>
          </a:stretch>
        </p:blipFill>
        <p:spPr bwMode="auto">
          <a:xfrm>
            <a:off x="377689" y="5558589"/>
            <a:ext cx="1590148" cy="1272118"/>
          </a:xfrm>
          <a:prstGeom prst="rect">
            <a:avLst/>
          </a:prstGeom>
          <a:noFill/>
        </p:spPr>
      </p:pic>
      <p:pic>
        <p:nvPicPr>
          <p:cNvPr id="10" name="Picture 7" descr="https://respond.niaid.nih.gov/SiteCollectionImages/conferences/Logos/NIAID%20Logo.png?Mobile=1&amp;Source=%2F%5Flayouts%2Fmobile%2Fview%2Easpx%3FList%3D242e3d33%2Dda1a%2D48d1%2D881f%2D56e81f186426%26View%3Decc81538%2Dabdf%2D4b46%2Da3b2%2D6e5c3b30eb17%26RootFolder%3D%252FSiteCollectionImages%252Fconferences%252FLogos%26ViewMode%3DDetail%26CurrentPage%3D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3878" y="5644418"/>
            <a:ext cx="1176013" cy="1122929"/>
          </a:xfrm>
          <a:prstGeom prst="rect">
            <a:avLst/>
          </a:prstGeom>
          <a:noFill/>
        </p:spPr>
      </p:pic>
      <p:pic>
        <p:nvPicPr>
          <p:cNvPr id="12" name="Picture 5" descr="http://www.bioalabama.com/wp-content/uploads/2012/04/logo-kowa1.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03553" y="5691586"/>
            <a:ext cx="1505413" cy="706707"/>
          </a:xfrm>
          <a:prstGeom prst="rect">
            <a:avLst/>
          </a:prstGeom>
          <a:noFill/>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0239" y="5496946"/>
            <a:ext cx="2049104" cy="1015206"/>
          </a:xfrm>
          <a:prstGeom prst="rect">
            <a:avLst/>
          </a:prstGeom>
        </p:spPr>
      </p:pic>
      <p:pic>
        <p:nvPicPr>
          <p:cNvPr id="2054" name="Picture 6" descr="ViiV Healthcare US | Home"/>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10642528" y="5557753"/>
            <a:ext cx="981115" cy="891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logo&#10;&#10;Description automatically generated">
            <a:extLst>
              <a:ext uri="{FF2B5EF4-FFF2-40B4-BE49-F238E27FC236}">
                <a16:creationId xmlns:a16="http://schemas.microsoft.com/office/drawing/2014/main" id="{AD6B354F-5909-93E0-9C0F-655B397B7B8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13472" y="5370261"/>
            <a:ext cx="2312718" cy="1246196"/>
          </a:xfrm>
          <a:prstGeom prst="rect">
            <a:avLst/>
          </a:prstGeom>
        </p:spPr>
      </p:pic>
    </p:spTree>
    <p:extLst>
      <p:ext uri="{BB962C8B-B14F-4D97-AF65-F5344CB8AC3E}">
        <p14:creationId xmlns:p14="http://schemas.microsoft.com/office/powerpoint/2010/main" val="1685025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52805" y="6484686"/>
            <a:ext cx="2743200" cy="365125"/>
          </a:xfrm>
        </p:spPr>
        <p:txBody>
          <a:bodyPr/>
          <a:lstStyle/>
          <a:p>
            <a:fld id="{3709EB50-13D0-476D-A61F-57075CCAD25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2255880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2780491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3879758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8069"/>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60666" y="2847230"/>
            <a:ext cx="9144000" cy="11632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stretch>
            <a:fillRect/>
          </a:stretch>
        </p:blipFill>
        <p:spPr>
          <a:xfrm>
            <a:off x="3761874" y="4219073"/>
            <a:ext cx="4404223" cy="1151188"/>
          </a:xfrm>
          <a:prstGeom prst="rect">
            <a:avLst/>
          </a:prstGeom>
        </p:spPr>
      </p:pic>
      <p:pic>
        <p:nvPicPr>
          <p:cNvPr id="8" name="Picture 7" descr="\\Dfa13\lonarc$\Grants\Grinspoon-Hoffmann Multi PI Statin CTA HIV\Website\Sponsors-Collaborators Crest\NHLBI.jpg"/>
          <p:cNvPicPr>
            <a:picLocks noChangeAspect="1" noChangeArrowheads="1"/>
          </p:cNvPicPr>
          <p:nvPr userDrawn="1"/>
        </p:nvPicPr>
        <p:blipFill>
          <a:blip r:embed="rId3" cstate="print"/>
          <a:srcRect/>
          <a:stretch>
            <a:fillRect/>
          </a:stretch>
        </p:blipFill>
        <p:spPr bwMode="auto">
          <a:xfrm>
            <a:off x="377689" y="5558589"/>
            <a:ext cx="1590148" cy="1272118"/>
          </a:xfrm>
          <a:prstGeom prst="rect">
            <a:avLst/>
          </a:prstGeom>
          <a:noFill/>
        </p:spPr>
      </p:pic>
      <p:pic>
        <p:nvPicPr>
          <p:cNvPr id="10" name="Picture 7" descr="https://respond.niaid.nih.gov/SiteCollectionImages/conferences/Logos/NIAID%20Logo.png?Mobile=1&amp;Source=%2F%5Flayouts%2Fmobile%2Fview%2Easpx%3FList%3D242e3d33%2Dda1a%2D48d1%2D881f%2D56e81f186426%26View%3Decc81538%2Dabdf%2D4b46%2Da3b2%2D6e5c3b30eb17%26RootFolder%3D%252FSiteCollectionImages%252Fconferences%252FLogos%26ViewMode%3DDetail%26CurrentPage%3D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3878" y="5644418"/>
            <a:ext cx="1176013" cy="1122929"/>
          </a:xfrm>
          <a:prstGeom prst="rect">
            <a:avLst/>
          </a:prstGeom>
          <a:noFill/>
        </p:spPr>
      </p:pic>
      <p:pic>
        <p:nvPicPr>
          <p:cNvPr id="12" name="Picture 5" descr="http://www.bioalabama.com/wp-content/uploads/2012/04/logo-kowa1.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03553" y="5691586"/>
            <a:ext cx="1505413" cy="706707"/>
          </a:xfrm>
          <a:prstGeom prst="rect">
            <a:avLst/>
          </a:prstGeom>
          <a:noFill/>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0239" y="5496946"/>
            <a:ext cx="2049104" cy="1015206"/>
          </a:xfrm>
          <a:prstGeom prst="rect">
            <a:avLst/>
          </a:prstGeom>
        </p:spPr>
      </p:pic>
      <p:pic>
        <p:nvPicPr>
          <p:cNvPr id="2054" name="Picture 6" descr="ViiV Healthcare US | Home"/>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10642528" y="5557753"/>
            <a:ext cx="981115" cy="8919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logo&#10;&#10;Description automatically generated">
            <a:extLst>
              <a:ext uri="{FF2B5EF4-FFF2-40B4-BE49-F238E27FC236}">
                <a16:creationId xmlns:a16="http://schemas.microsoft.com/office/drawing/2014/main" id="{867DF2FA-F77F-864F-2E68-0994311DBE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13472" y="5370261"/>
            <a:ext cx="2312718" cy="1246196"/>
          </a:xfrm>
          <a:prstGeom prst="rect">
            <a:avLst/>
          </a:prstGeom>
        </p:spPr>
      </p:pic>
    </p:spTree>
    <p:extLst>
      <p:ext uri="{BB962C8B-B14F-4D97-AF65-F5344CB8AC3E}">
        <p14:creationId xmlns:p14="http://schemas.microsoft.com/office/powerpoint/2010/main" val="163842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52805" y="6484686"/>
            <a:ext cx="2743200" cy="365125"/>
          </a:xfrm>
        </p:spPr>
        <p:txBody>
          <a:bodyPr/>
          <a:lstStyle/>
          <a:p>
            <a:fld id="{3709EB50-13D0-476D-A61F-57075CCAD25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2511962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4075312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159783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37BA5E0-197C-426C-89A8-DD6AE3719F75}" type="slidenum">
              <a:rPr lang="en-US" smtClean="0"/>
              <a:pPr/>
              <a:t>‹#›</a:t>
            </a:fld>
            <a:endParaRPr lang="en-US"/>
          </a:p>
        </p:txBody>
      </p:sp>
    </p:spTree>
    <p:extLst>
      <p:ext uri="{BB962C8B-B14F-4D97-AF65-F5344CB8AC3E}">
        <p14:creationId xmlns:p14="http://schemas.microsoft.com/office/powerpoint/2010/main" val="1819116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48EA0-C9C4-94A9-8584-8E0A431BEB6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829"/>
            <a:ext cx="12192000" cy="3050856"/>
          </a:xfrm>
          <a:prstGeom prst="rect">
            <a:avLst/>
          </a:prstGeom>
        </p:spPr>
      </p:pic>
      <p:sp>
        <p:nvSpPr>
          <p:cNvPr id="10" name="Rectangle 9">
            <a:extLst>
              <a:ext uri="{FF2B5EF4-FFF2-40B4-BE49-F238E27FC236}">
                <a16:creationId xmlns:a16="http://schemas.microsoft.com/office/drawing/2014/main" id="{9CC1CA54-A9AA-A2FF-458A-902BBF3A9E8E}"/>
              </a:ext>
            </a:extLst>
          </p:cNvPr>
          <p:cNvSpPr/>
          <p:nvPr userDrawn="1"/>
        </p:nvSpPr>
        <p:spPr>
          <a:xfrm>
            <a:off x="3649649" y="441325"/>
            <a:ext cx="8099439"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9228D688-A04B-BEB7-DB73-6D57B889488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948" y="4243155"/>
            <a:ext cx="3406331" cy="2534377"/>
          </a:xfrm>
          <a:prstGeom prst="rect">
            <a:avLst/>
          </a:prstGeom>
        </p:spPr>
      </p:pic>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IAS Ribbon Sans Bold" pitchFamily="2" charset="0"/>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2666273220"/>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8069"/>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60666" y="2847230"/>
            <a:ext cx="9144000" cy="11632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a:stretch>
            <a:fillRect/>
          </a:stretch>
        </p:blipFill>
        <p:spPr>
          <a:xfrm>
            <a:off x="3761874" y="4219073"/>
            <a:ext cx="4404223" cy="1151188"/>
          </a:xfrm>
          <a:prstGeom prst="rect">
            <a:avLst/>
          </a:prstGeom>
        </p:spPr>
      </p:pic>
      <p:pic>
        <p:nvPicPr>
          <p:cNvPr id="8" name="Picture 7" descr="\\Dfa13\lonarc$\Grants\Grinspoon-Hoffmann Multi PI Statin CTA HIV\Website\Sponsors-Collaborators Crest\NHLBI.jpg"/>
          <p:cNvPicPr>
            <a:picLocks noChangeAspect="1" noChangeArrowheads="1"/>
          </p:cNvPicPr>
          <p:nvPr userDrawn="1"/>
        </p:nvPicPr>
        <p:blipFill>
          <a:blip r:embed="rId3" cstate="print"/>
          <a:srcRect/>
          <a:stretch>
            <a:fillRect/>
          </a:stretch>
        </p:blipFill>
        <p:spPr bwMode="auto">
          <a:xfrm>
            <a:off x="377689" y="5558589"/>
            <a:ext cx="1590148" cy="1272118"/>
          </a:xfrm>
          <a:prstGeom prst="rect">
            <a:avLst/>
          </a:prstGeom>
          <a:noFill/>
        </p:spPr>
      </p:pic>
      <p:pic>
        <p:nvPicPr>
          <p:cNvPr id="10" name="Picture 7" descr="https://respond.niaid.nih.gov/SiteCollectionImages/conferences/Logos/NIAID%20Logo.png?Mobile=1&amp;Source=%2F%5Flayouts%2Fmobile%2Fview%2Easpx%3FList%3D242e3d33%2Dda1a%2D48d1%2D881f%2D56e81f186426%26View%3Decc81538%2Dabdf%2D4b46%2Da3b2%2D6e5c3b30eb17%26RootFolder%3D%252FSiteCollectionImages%252Fconferences%252FLogos%26ViewMode%3DDetail%26CurrentPage%3D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3878" y="5644418"/>
            <a:ext cx="1176013" cy="1122929"/>
          </a:xfrm>
          <a:prstGeom prst="rect">
            <a:avLst/>
          </a:prstGeom>
          <a:noFill/>
        </p:spPr>
      </p:pic>
      <p:pic>
        <p:nvPicPr>
          <p:cNvPr id="12" name="Picture 5" descr="http://www.bioalabama.com/wp-content/uploads/2012/04/logo-kowa1.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03553" y="5691586"/>
            <a:ext cx="1505413" cy="706707"/>
          </a:xfrm>
          <a:prstGeom prst="rect">
            <a:avLst/>
          </a:prstGeom>
          <a:noFill/>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40239" y="5496946"/>
            <a:ext cx="2049104" cy="1015206"/>
          </a:xfrm>
          <a:prstGeom prst="rect">
            <a:avLst/>
          </a:prstGeom>
        </p:spPr>
      </p:pic>
      <p:pic>
        <p:nvPicPr>
          <p:cNvPr id="2054" name="Picture 6" descr="ViiV Healthcare US | Home"/>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10642528" y="5557753"/>
            <a:ext cx="981115" cy="891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logo&#10;&#10;Description automatically generated">
            <a:extLst>
              <a:ext uri="{FF2B5EF4-FFF2-40B4-BE49-F238E27FC236}">
                <a16:creationId xmlns:a16="http://schemas.microsoft.com/office/drawing/2014/main" id="{CD653523-1534-A98F-DFAB-3683B4E198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913472" y="5370261"/>
            <a:ext cx="2312718" cy="1246196"/>
          </a:xfrm>
          <a:prstGeom prst="rect">
            <a:avLst/>
          </a:prstGeom>
        </p:spPr>
      </p:pic>
    </p:spTree>
    <p:extLst>
      <p:ext uri="{BB962C8B-B14F-4D97-AF65-F5344CB8AC3E}">
        <p14:creationId xmlns:p14="http://schemas.microsoft.com/office/powerpoint/2010/main" val="3171960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52805" y="6484686"/>
            <a:ext cx="2743200" cy="365125"/>
          </a:xfrm>
        </p:spPr>
        <p:txBody>
          <a:bodyPr/>
          <a:lstStyle/>
          <a:p>
            <a:fld id="{3709EB50-13D0-476D-A61F-57075CCAD25C}"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3978854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782358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436763" y="6484686"/>
            <a:ext cx="2743200" cy="365125"/>
          </a:xfrm>
        </p:spPr>
        <p:txBody>
          <a:bodyPr/>
          <a:lstStyle/>
          <a:p>
            <a:fld id="{3709EB50-13D0-476D-A61F-57075CCAD25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098088"/>
            <a:ext cx="577516" cy="747546"/>
          </a:xfrm>
          <a:prstGeom prst="rect">
            <a:avLst/>
          </a:prstGeom>
        </p:spPr>
      </p:pic>
    </p:spTree>
    <p:extLst>
      <p:ext uri="{BB962C8B-B14F-4D97-AF65-F5344CB8AC3E}">
        <p14:creationId xmlns:p14="http://schemas.microsoft.com/office/powerpoint/2010/main" val="317952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83119-BF97-1742-A0B9-C2BB70BC02A0}" type="datetimeFigureOut">
              <a:rPr lang="en-US" smtClean="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BFBEB7-7E4B-CE4A-B6D0-4EA7BED90AB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4.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83119-BF97-1742-A0B9-C2BB70BC02A0}" type="datetimeFigureOut">
              <a:rPr lang="en-US" smtClean="0"/>
              <a:pPr/>
              <a:t>12/4/2023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FBEB7-7E4B-CE4A-B6D0-4EA7BED90AB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36763" y="64846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EB50-13D0-476D-A61F-57075CCAD25C}" type="slidenum">
              <a:rPr lang="en-US" smtClean="0"/>
              <a:t>‹#›</a:t>
            </a:fld>
            <a:endParaRPr lang="en-US"/>
          </a:p>
        </p:txBody>
      </p:sp>
    </p:spTree>
    <p:extLst>
      <p:ext uri="{BB962C8B-B14F-4D97-AF65-F5344CB8AC3E}">
        <p14:creationId xmlns:p14="http://schemas.microsoft.com/office/powerpoint/2010/main" val="592964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36763" y="64846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EB50-13D0-476D-A61F-57075CCAD25C}" type="slidenum">
              <a:rPr lang="en-US" smtClean="0"/>
              <a:t>‹#›</a:t>
            </a:fld>
            <a:endParaRPr lang="en-US"/>
          </a:p>
        </p:txBody>
      </p:sp>
    </p:spTree>
    <p:extLst>
      <p:ext uri="{BB962C8B-B14F-4D97-AF65-F5344CB8AC3E}">
        <p14:creationId xmlns:p14="http://schemas.microsoft.com/office/powerpoint/2010/main" val="348016685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436763" y="64846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9EB50-13D0-476D-A61F-57075CCAD25C}" type="slidenum">
              <a:rPr lang="en-US" smtClean="0"/>
              <a:t>‹#›</a:t>
            </a:fld>
            <a:endParaRPr lang="en-US"/>
          </a:p>
        </p:txBody>
      </p:sp>
    </p:spTree>
    <p:extLst>
      <p:ext uri="{BB962C8B-B14F-4D97-AF65-F5344CB8AC3E}">
        <p14:creationId xmlns:p14="http://schemas.microsoft.com/office/powerpoint/2010/main" val="15441296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57556" y="1195509"/>
            <a:ext cx="7461369" cy="1793397"/>
          </a:xfrm>
          <a:prstGeom prst="rect">
            <a:avLst/>
          </a:prstGeom>
        </p:spPr>
      </p:pic>
      <p:sp>
        <p:nvSpPr>
          <p:cNvPr id="2" name="Rectangle 1"/>
          <p:cNvSpPr/>
          <p:nvPr/>
        </p:nvSpPr>
        <p:spPr>
          <a:xfrm>
            <a:off x="3609474" y="3978442"/>
            <a:ext cx="5157537" cy="132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DD37BD-CDC5-4AA4-BAA9-695C692FF5F1}"/>
              </a:ext>
            </a:extLst>
          </p:cNvPr>
          <p:cNvSpPr txBox="1"/>
          <p:nvPr/>
        </p:nvSpPr>
        <p:spPr>
          <a:xfrm>
            <a:off x="1410646" y="2916987"/>
            <a:ext cx="9555191" cy="1323439"/>
          </a:xfrm>
          <a:prstGeom prst="rect">
            <a:avLst/>
          </a:prstGeom>
          <a:noFill/>
        </p:spPr>
        <p:txBody>
          <a:bodyPr wrap="square">
            <a:spAutoFit/>
          </a:bodyPr>
          <a:lstStyle/>
          <a:p>
            <a:pPr algn="ctr"/>
            <a:r>
              <a:rPr lang="en-US" sz="4000" dirty="0">
                <a:effectLst/>
                <a:latin typeface="+mn-lt"/>
                <a:ea typeface="Calibri" panose="020F0502020204030204" pitchFamily="34" charset="0"/>
              </a:rPr>
              <a:t>Developing a cardiovascular disease prevention strategy for people living with HIV</a:t>
            </a:r>
            <a:endParaRPr lang="en-US" sz="4000" dirty="0"/>
          </a:p>
        </p:txBody>
      </p:sp>
      <p:sp>
        <p:nvSpPr>
          <p:cNvPr id="3" name="TextBox 2">
            <a:extLst>
              <a:ext uri="{FF2B5EF4-FFF2-40B4-BE49-F238E27FC236}">
                <a16:creationId xmlns:a16="http://schemas.microsoft.com/office/drawing/2014/main" id="{F21BD2EC-437B-48C9-D913-317075D9EBC7}"/>
              </a:ext>
            </a:extLst>
          </p:cNvPr>
          <p:cNvSpPr txBox="1"/>
          <p:nvPr/>
        </p:nvSpPr>
        <p:spPr>
          <a:xfrm>
            <a:off x="623086" y="5211271"/>
            <a:ext cx="2226122" cy="369332"/>
          </a:xfrm>
          <a:prstGeom prst="rect">
            <a:avLst/>
          </a:prstGeom>
          <a:noFill/>
        </p:spPr>
        <p:txBody>
          <a:bodyPr wrap="none" rtlCol="0">
            <a:spAutoFit/>
          </a:bodyPr>
          <a:lstStyle/>
          <a:p>
            <a:r>
              <a:rPr lang="en-US" dirty="0"/>
              <a:t>Sponsors of REPRIEVE</a:t>
            </a:r>
          </a:p>
        </p:txBody>
      </p:sp>
    </p:spTree>
    <p:extLst>
      <p:ext uri="{BB962C8B-B14F-4D97-AF65-F5344CB8AC3E}">
        <p14:creationId xmlns:p14="http://schemas.microsoft.com/office/powerpoint/2010/main" val="2172050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E0F398-1BAC-4CA6-927A-640A521362B6}"/>
              </a:ext>
            </a:extLst>
          </p:cNvPr>
          <p:cNvPicPr>
            <a:picLocks noChangeAspect="1"/>
          </p:cNvPicPr>
          <p:nvPr/>
        </p:nvPicPr>
        <p:blipFill>
          <a:blip r:embed="rId3"/>
          <a:stretch>
            <a:fillRect/>
          </a:stretch>
        </p:blipFill>
        <p:spPr>
          <a:xfrm>
            <a:off x="0" y="2561814"/>
            <a:ext cx="6799986" cy="4093276"/>
          </a:xfrm>
          <a:prstGeom prst="rect">
            <a:avLst/>
          </a:prstGeom>
        </p:spPr>
      </p:pic>
      <p:sp>
        <p:nvSpPr>
          <p:cNvPr id="5" name="TextBox 4">
            <a:extLst>
              <a:ext uri="{FF2B5EF4-FFF2-40B4-BE49-F238E27FC236}">
                <a16:creationId xmlns:a16="http://schemas.microsoft.com/office/drawing/2014/main" id="{1C7DE77E-A7CF-FFD6-8066-55B4511C47FF}"/>
              </a:ext>
            </a:extLst>
          </p:cNvPr>
          <p:cNvSpPr txBox="1"/>
          <p:nvPr/>
        </p:nvSpPr>
        <p:spPr>
          <a:xfrm>
            <a:off x="7286170" y="2669460"/>
            <a:ext cx="4586515" cy="3046988"/>
          </a:xfrm>
          <a:prstGeom prst="rect">
            <a:avLst/>
          </a:prstGeom>
          <a:noFill/>
        </p:spPr>
        <p:txBody>
          <a:bodyPr wrap="square">
            <a:spAutoFit/>
          </a:bodyPr>
          <a:lstStyle/>
          <a:p>
            <a:r>
              <a:rPr lang="en-US" sz="2400" dirty="0"/>
              <a:t>First multinational </a:t>
            </a:r>
          </a:p>
          <a:p>
            <a:endParaRPr lang="en-US" sz="2400" dirty="0"/>
          </a:p>
          <a:p>
            <a:r>
              <a:rPr lang="en-US" sz="2400" dirty="0"/>
              <a:t>randomized clinical trial </a:t>
            </a:r>
          </a:p>
          <a:p>
            <a:endParaRPr lang="en-US" sz="2400" dirty="0"/>
          </a:p>
          <a:p>
            <a:r>
              <a:rPr lang="en-US" sz="2400" dirty="0"/>
              <a:t>to test a strategy for cardiovascular disease prevention among persons living with HIV. </a:t>
            </a:r>
          </a:p>
          <a:p>
            <a:endParaRPr lang="en-US" sz="2400" dirty="0"/>
          </a:p>
        </p:txBody>
      </p:sp>
      <p:pic>
        <p:nvPicPr>
          <p:cNvPr id="9" name="Picture 8">
            <a:extLst>
              <a:ext uri="{FF2B5EF4-FFF2-40B4-BE49-F238E27FC236}">
                <a16:creationId xmlns:a16="http://schemas.microsoft.com/office/drawing/2014/main" id="{508CFAE5-0A30-45A0-84E7-A3F05EDCD620}"/>
              </a:ext>
            </a:extLst>
          </p:cNvPr>
          <p:cNvPicPr>
            <a:picLocks noChangeAspect="1"/>
          </p:cNvPicPr>
          <p:nvPr/>
        </p:nvPicPr>
        <p:blipFill>
          <a:blip r:embed="rId4"/>
          <a:stretch>
            <a:fillRect/>
          </a:stretch>
        </p:blipFill>
        <p:spPr>
          <a:xfrm>
            <a:off x="1886857" y="120307"/>
            <a:ext cx="7286169" cy="2112008"/>
          </a:xfrm>
          <a:prstGeom prst="rect">
            <a:avLst/>
          </a:prstGeom>
        </p:spPr>
      </p:pic>
      <p:sp>
        <p:nvSpPr>
          <p:cNvPr id="2" name="Star: 6 Points 1">
            <a:extLst>
              <a:ext uri="{FF2B5EF4-FFF2-40B4-BE49-F238E27FC236}">
                <a16:creationId xmlns:a16="http://schemas.microsoft.com/office/drawing/2014/main" id="{8930C591-8A00-49D6-9BDA-D3842B4C8148}"/>
              </a:ext>
            </a:extLst>
          </p:cNvPr>
          <p:cNvSpPr/>
          <p:nvPr/>
        </p:nvSpPr>
        <p:spPr>
          <a:xfrm>
            <a:off x="777961" y="70447"/>
            <a:ext cx="914400" cy="914400"/>
          </a:xfrm>
          <a:prstGeom prst="star6">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8728894" y="96398"/>
            <a:ext cx="3047999" cy="1569660"/>
          </a:xfrm>
          <a:prstGeom prst="rect">
            <a:avLst/>
          </a:prstGeom>
          <a:noFill/>
        </p:spPr>
        <p:txBody>
          <a:bodyPr wrap="square" rtlCol="0">
            <a:spAutoFit/>
          </a:bodyPr>
          <a:lstStyle/>
          <a:p>
            <a:pPr algn="ctr"/>
            <a:r>
              <a:rPr lang="en-US" sz="3200" b="1" dirty="0">
                <a:latin typeface="Calibri Light" panose="020F0302020204030204" pitchFamily="34" charset="0"/>
                <a:cs typeface="Calibri Light" panose="020F0302020204030204" pitchFamily="34" charset="0"/>
              </a:rPr>
              <a:t>designed to address this unmet need</a:t>
            </a:r>
          </a:p>
        </p:txBody>
      </p:sp>
      <p:sp>
        <p:nvSpPr>
          <p:cNvPr id="4" name="TextBox 3">
            <a:extLst>
              <a:ext uri="{FF2B5EF4-FFF2-40B4-BE49-F238E27FC236}">
                <a16:creationId xmlns:a16="http://schemas.microsoft.com/office/drawing/2014/main" id="{825DFFF7-8151-EBFD-FDD7-D2DDB8EDF1E3}"/>
              </a:ext>
            </a:extLst>
          </p:cNvPr>
          <p:cNvSpPr txBox="1"/>
          <p:nvPr/>
        </p:nvSpPr>
        <p:spPr>
          <a:xfrm>
            <a:off x="7130446" y="5862889"/>
            <a:ext cx="4586515" cy="923330"/>
          </a:xfrm>
          <a:prstGeom prst="rect">
            <a:avLst/>
          </a:prstGeom>
          <a:noFill/>
        </p:spPr>
        <p:txBody>
          <a:bodyPr wrap="square" rtlCol="0">
            <a:spAutoFit/>
          </a:bodyPr>
          <a:lstStyle/>
          <a:p>
            <a:r>
              <a:rPr lang="en-US" b="1" dirty="0"/>
              <a:t>Randomized: </a:t>
            </a:r>
            <a:r>
              <a:rPr lang="en-US" dirty="0"/>
              <a:t>assigning participants by chance to groups that receive different treatments. In REPRIEVE it was pitavastatin or placebo.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371597" y="348865"/>
            <a:ext cx="10044023" cy="87772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The Primary Goals of REPRIEVE</a:t>
            </a:r>
          </a:p>
        </p:txBody>
      </p:sp>
      <p:graphicFrame>
        <p:nvGraphicFramePr>
          <p:cNvPr id="11" name="TextBox 8">
            <a:extLst>
              <a:ext uri="{FF2B5EF4-FFF2-40B4-BE49-F238E27FC236}">
                <a16:creationId xmlns:a16="http://schemas.microsoft.com/office/drawing/2014/main" id="{8F01E005-F3FB-D0A9-0C73-451DF1925B5D}"/>
              </a:ext>
            </a:extLst>
          </p:cNvPr>
          <p:cNvGraphicFramePr/>
          <p:nvPr>
            <p:extLst>
              <p:ext uri="{D42A27DB-BD31-4B8C-83A1-F6EECF244321}">
                <p14:modId xmlns:p14="http://schemas.microsoft.com/office/powerpoint/2010/main" val="239249485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2DA3-7D92-4E83-A92F-A1D907F2E59D}"/>
              </a:ext>
            </a:extLst>
          </p:cNvPr>
          <p:cNvSpPr>
            <a:spLocks noGrp="1"/>
          </p:cNvSpPr>
          <p:nvPr>
            <p:ph type="title"/>
          </p:nvPr>
        </p:nvSpPr>
        <p:spPr>
          <a:xfrm>
            <a:off x="1023296" y="-312677"/>
            <a:ext cx="10515600" cy="1325563"/>
          </a:xfrm>
        </p:spPr>
        <p:txBody>
          <a:bodyPr/>
          <a:lstStyle/>
          <a:p>
            <a:pPr algn="ctr"/>
            <a:r>
              <a:rPr lang="en-US" dirty="0"/>
              <a:t>7769 Persons Between Ages 40-75 </a:t>
            </a:r>
          </a:p>
        </p:txBody>
      </p:sp>
      <p:sp>
        <p:nvSpPr>
          <p:cNvPr id="4" name="Slide Number Placeholder 3">
            <a:extLst>
              <a:ext uri="{FF2B5EF4-FFF2-40B4-BE49-F238E27FC236}">
                <a16:creationId xmlns:a16="http://schemas.microsoft.com/office/drawing/2014/main" id="{09B75585-E34B-41FE-9F37-C30E84A3356E}"/>
              </a:ext>
            </a:extLst>
          </p:cNvPr>
          <p:cNvSpPr>
            <a:spLocks noGrp="1"/>
          </p:cNvSpPr>
          <p:nvPr>
            <p:ph type="sldNum" sz="quarter" idx="12"/>
          </p:nvPr>
        </p:nvSpPr>
        <p:spPr/>
        <p:txBody>
          <a:bodyPr/>
          <a:lstStyle/>
          <a:p>
            <a:fld id="{3709EB50-13D0-476D-A61F-57075CCAD25C}" type="slidenum">
              <a:rPr lang="en-US" smtClean="0"/>
              <a:t>12</a:t>
            </a:fld>
            <a:endParaRPr lang="en-US"/>
          </a:p>
        </p:txBody>
      </p:sp>
      <p:grpSp>
        <p:nvGrpSpPr>
          <p:cNvPr id="17" name="Group 16">
            <a:extLst>
              <a:ext uri="{FF2B5EF4-FFF2-40B4-BE49-F238E27FC236}">
                <a16:creationId xmlns:a16="http://schemas.microsoft.com/office/drawing/2014/main" id="{2928DFF6-0D83-4EE9-B951-7B0B253D7174}"/>
              </a:ext>
            </a:extLst>
          </p:cNvPr>
          <p:cNvGrpSpPr/>
          <p:nvPr/>
        </p:nvGrpSpPr>
        <p:grpSpPr>
          <a:xfrm>
            <a:off x="6472352" y="2873582"/>
            <a:ext cx="2004686" cy="3957363"/>
            <a:chOff x="9494667" y="1825625"/>
            <a:chExt cx="2002971" cy="3846059"/>
          </a:xfrm>
        </p:grpSpPr>
        <p:pic>
          <p:nvPicPr>
            <p:cNvPr id="18" name="Picture 17">
              <a:extLst>
                <a:ext uri="{FF2B5EF4-FFF2-40B4-BE49-F238E27FC236}">
                  <a16:creationId xmlns:a16="http://schemas.microsoft.com/office/drawing/2014/main" id="{E2BB263E-6045-4CEC-99FC-C2D2F9FC32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94667" y="1825625"/>
              <a:ext cx="2002971" cy="3846059"/>
            </a:xfrm>
            <a:prstGeom prst="rect">
              <a:avLst/>
            </a:prstGeom>
          </p:spPr>
        </p:pic>
        <p:sp>
          <p:nvSpPr>
            <p:cNvPr id="19" name="TextBox 18">
              <a:extLst>
                <a:ext uri="{FF2B5EF4-FFF2-40B4-BE49-F238E27FC236}">
                  <a16:creationId xmlns:a16="http://schemas.microsoft.com/office/drawing/2014/main" id="{5130120F-4387-4307-A829-DDC315376F4E}"/>
                </a:ext>
              </a:extLst>
            </p:cNvPr>
            <p:cNvSpPr txBox="1"/>
            <p:nvPr/>
          </p:nvSpPr>
          <p:spPr>
            <a:xfrm>
              <a:off x="9903393" y="3653296"/>
              <a:ext cx="1189749" cy="461665"/>
            </a:xfrm>
            <a:prstGeom prst="rect">
              <a:avLst/>
            </a:prstGeom>
            <a:noFill/>
          </p:spPr>
          <p:txBody>
            <a:bodyPr wrap="none" rtlCol="0">
              <a:spAutoFit/>
            </a:bodyPr>
            <a:lstStyle/>
            <a:p>
              <a:r>
                <a:rPr lang="en-US" sz="2400" b="1" dirty="0">
                  <a:solidFill>
                    <a:schemeClr val="accent3">
                      <a:lumMod val="75000"/>
                    </a:schemeClr>
                  </a:solidFill>
                </a:rPr>
                <a:t>Placebo</a:t>
              </a:r>
            </a:p>
          </p:txBody>
        </p:sp>
      </p:grpSp>
      <p:sp>
        <p:nvSpPr>
          <p:cNvPr id="22" name="Content Placeholder 21">
            <a:extLst>
              <a:ext uri="{FF2B5EF4-FFF2-40B4-BE49-F238E27FC236}">
                <a16:creationId xmlns:a16="http://schemas.microsoft.com/office/drawing/2014/main" id="{D9D5EFB2-B565-465A-82DC-7508E13D6E84}"/>
              </a:ext>
            </a:extLst>
          </p:cNvPr>
          <p:cNvSpPr>
            <a:spLocks noGrp="1"/>
          </p:cNvSpPr>
          <p:nvPr>
            <p:ph idx="1"/>
          </p:nvPr>
        </p:nvSpPr>
        <p:spPr>
          <a:xfrm>
            <a:off x="626167" y="549248"/>
            <a:ext cx="10515600" cy="4351338"/>
          </a:xfrm>
        </p:spPr>
        <p:txBody>
          <a:bodyPr/>
          <a:lstStyle/>
          <a:p>
            <a:r>
              <a:rPr lang="en-US" dirty="0"/>
              <a:t>Living with HIV</a:t>
            </a:r>
          </a:p>
          <a:p>
            <a:r>
              <a:rPr lang="en-US" dirty="0"/>
              <a:t>Receiving stable antiretroviral therapy</a:t>
            </a:r>
          </a:p>
          <a:p>
            <a:r>
              <a:rPr lang="en-US" dirty="0"/>
              <a:t>At low-to-moderate </a:t>
            </a:r>
            <a:r>
              <a:rPr lang="en-US" b="1" dirty="0"/>
              <a:t>ASCVD</a:t>
            </a:r>
            <a:r>
              <a:rPr lang="en-US" dirty="0"/>
              <a:t> risk</a:t>
            </a:r>
          </a:p>
          <a:p>
            <a:pPr marL="0" indent="0">
              <a:buNone/>
            </a:pPr>
            <a:endParaRPr lang="en-US" dirty="0"/>
          </a:p>
        </p:txBody>
      </p:sp>
      <p:grpSp>
        <p:nvGrpSpPr>
          <p:cNvPr id="25" name="Group 24">
            <a:extLst>
              <a:ext uri="{FF2B5EF4-FFF2-40B4-BE49-F238E27FC236}">
                <a16:creationId xmlns:a16="http://schemas.microsoft.com/office/drawing/2014/main" id="{B8D08A80-FCA1-4014-A79D-18D7FB40A91F}"/>
              </a:ext>
            </a:extLst>
          </p:cNvPr>
          <p:cNvGrpSpPr/>
          <p:nvPr/>
        </p:nvGrpSpPr>
        <p:grpSpPr>
          <a:xfrm>
            <a:off x="3268527" y="2953170"/>
            <a:ext cx="2002971" cy="3846059"/>
            <a:chOff x="3268527" y="2953170"/>
            <a:chExt cx="2002971" cy="3846059"/>
          </a:xfrm>
        </p:grpSpPr>
        <p:grpSp>
          <p:nvGrpSpPr>
            <p:cNvPr id="16" name="Group 15">
              <a:extLst>
                <a:ext uri="{FF2B5EF4-FFF2-40B4-BE49-F238E27FC236}">
                  <a16:creationId xmlns:a16="http://schemas.microsoft.com/office/drawing/2014/main" id="{ECDCB41C-51C9-49C6-A2C7-0826F96AF4D0}"/>
                </a:ext>
              </a:extLst>
            </p:cNvPr>
            <p:cNvGrpSpPr/>
            <p:nvPr/>
          </p:nvGrpSpPr>
          <p:grpSpPr>
            <a:xfrm>
              <a:off x="3268527" y="2953170"/>
              <a:ext cx="2002971" cy="3846059"/>
              <a:chOff x="9494667" y="1825625"/>
              <a:chExt cx="2002971" cy="3846059"/>
            </a:xfrm>
          </p:grpSpPr>
          <p:pic>
            <p:nvPicPr>
              <p:cNvPr id="14" name="Picture 13">
                <a:extLst>
                  <a:ext uri="{FF2B5EF4-FFF2-40B4-BE49-F238E27FC236}">
                    <a16:creationId xmlns:a16="http://schemas.microsoft.com/office/drawing/2014/main" id="{24C42E95-92E9-4DFD-8D50-368264F9AB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94667" y="1825625"/>
                <a:ext cx="2002971" cy="3846059"/>
              </a:xfrm>
              <a:prstGeom prst="rect">
                <a:avLst/>
              </a:prstGeom>
            </p:spPr>
          </p:pic>
          <p:sp>
            <p:nvSpPr>
              <p:cNvPr id="15" name="TextBox 14">
                <a:extLst>
                  <a:ext uri="{FF2B5EF4-FFF2-40B4-BE49-F238E27FC236}">
                    <a16:creationId xmlns:a16="http://schemas.microsoft.com/office/drawing/2014/main" id="{23365CB0-3CBC-464E-8A2A-653EAFF71A46}"/>
                  </a:ext>
                </a:extLst>
              </p:cNvPr>
              <p:cNvSpPr txBox="1"/>
              <p:nvPr/>
            </p:nvSpPr>
            <p:spPr>
              <a:xfrm>
                <a:off x="9636264" y="3776873"/>
                <a:ext cx="1691104" cy="461665"/>
              </a:xfrm>
              <a:prstGeom prst="rect">
                <a:avLst/>
              </a:prstGeom>
              <a:noFill/>
            </p:spPr>
            <p:txBody>
              <a:bodyPr wrap="none" rtlCol="0">
                <a:spAutoFit/>
              </a:bodyPr>
              <a:lstStyle/>
              <a:p>
                <a:r>
                  <a:rPr lang="en-US" sz="2400" b="1" dirty="0">
                    <a:solidFill>
                      <a:srgbClr val="7030A0"/>
                    </a:solidFill>
                  </a:rPr>
                  <a:t>Pitavastatin</a:t>
                </a:r>
              </a:p>
            </p:txBody>
          </p:sp>
        </p:grpSp>
        <p:sp>
          <p:nvSpPr>
            <p:cNvPr id="23" name="TextBox 22">
              <a:extLst>
                <a:ext uri="{FF2B5EF4-FFF2-40B4-BE49-F238E27FC236}">
                  <a16:creationId xmlns:a16="http://schemas.microsoft.com/office/drawing/2014/main" id="{B81C72E4-17C9-4D32-8943-519FF30230DA}"/>
                </a:ext>
              </a:extLst>
            </p:cNvPr>
            <p:cNvSpPr txBox="1"/>
            <p:nvPr/>
          </p:nvSpPr>
          <p:spPr>
            <a:xfrm>
              <a:off x="3945278" y="5218896"/>
              <a:ext cx="595035" cy="369332"/>
            </a:xfrm>
            <a:prstGeom prst="rect">
              <a:avLst/>
            </a:prstGeom>
            <a:noFill/>
          </p:spPr>
          <p:txBody>
            <a:bodyPr wrap="none" rtlCol="0">
              <a:spAutoFit/>
            </a:bodyPr>
            <a:lstStyle/>
            <a:p>
              <a:r>
                <a:rPr lang="en-US" dirty="0">
                  <a:solidFill>
                    <a:srgbClr val="7030A0"/>
                  </a:solidFill>
                </a:rPr>
                <a:t>4mg</a:t>
              </a:r>
            </a:p>
          </p:txBody>
        </p:sp>
      </p:grpSp>
      <p:sp>
        <p:nvSpPr>
          <p:cNvPr id="24" name="TextBox 23">
            <a:extLst>
              <a:ext uri="{FF2B5EF4-FFF2-40B4-BE49-F238E27FC236}">
                <a16:creationId xmlns:a16="http://schemas.microsoft.com/office/drawing/2014/main" id="{0F897F66-EEBA-4F36-86A5-ECFC283D7296}"/>
              </a:ext>
            </a:extLst>
          </p:cNvPr>
          <p:cNvSpPr txBox="1"/>
          <p:nvPr/>
        </p:nvSpPr>
        <p:spPr>
          <a:xfrm>
            <a:off x="5496675" y="4695288"/>
            <a:ext cx="774585" cy="584775"/>
          </a:xfrm>
          <a:prstGeom prst="rect">
            <a:avLst/>
          </a:prstGeom>
          <a:noFill/>
        </p:spPr>
        <p:txBody>
          <a:bodyPr wrap="square" rtlCol="0">
            <a:spAutoFit/>
          </a:bodyPr>
          <a:lstStyle/>
          <a:p>
            <a:r>
              <a:rPr lang="en-US" sz="3200" dirty="0"/>
              <a:t>or</a:t>
            </a:r>
          </a:p>
        </p:txBody>
      </p:sp>
      <p:sp>
        <p:nvSpPr>
          <p:cNvPr id="3" name="TextBox 2">
            <a:extLst>
              <a:ext uri="{FF2B5EF4-FFF2-40B4-BE49-F238E27FC236}">
                <a16:creationId xmlns:a16="http://schemas.microsoft.com/office/drawing/2014/main" id="{1C9C768D-2C49-3FE3-0882-E5DDD57FE093}"/>
              </a:ext>
            </a:extLst>
          </p:cNvPr>
          <p:cNvSpPr txBox="1"/>
          <p:nvPr/>
        </p:nvSpPr>
        <p:spPr>
          <a:xfrm>
            <a:off x="1135464" y="2004984"/>
            <a:ext cx="11297061" cy="923330"/>
          </a:xfrm>
          <a:prstGeom prst="rect">
            <a:avLst/>
          </a:prstGeom>
          <a:noFill/>
        </p:spPr>
        <p:txBody>
          <a:bodyPr wrap="square" rtlCol="0">
            <a:spAutoFit/>
          </a:bodyPr>
          <a:lstStyle/>
          <a:p>
            <a:r>
              <a:rPr lang="en-US" b="1" dirty="0"/>
              <a:t>ASCVD: </a:t>
            </a:r>
            <a:r>
              <a:rPr lang="en-US" dirty="0"/>
              <a:t>atherosclerotic cardiovascular disease risk score</a:t>
            </a:r>
          </a:p>
          <a:p>
            <a:r>
              <a:rPr lang="en-US" dirty="0"/>
              <a:t>The risk score is a calculation of a person’s 10-year risk of having a cardiovascular problem, such as a heart attack or stroke</a:t>
            </a:r>
          </a:p>
        </p:txBody>
      </p:sp>
    </p:spTree>
    <p:extLst>
      <p:ext uri="{BB962C8B-B14F-4D97-AF65-F5344CB8AC3E}">
        <p14:creationId xmlns:p14="http://schemas.microsoft.com/office/powerpoint/2010/main" val="3469352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507AAA5D-C4D8-49E9-A4F2-BFE0EAC517C8}"/>
              </a:ext>
            </a:extLst>
          </p:cNvPr>
          <p:cNvSpPr txBox="1">
            <a:spLocks/>
          </p:cNvSpPr>
          <p:nvPr/>
        </p:nvSpPr>
        <p:spPr bwMode="auto">
          <a:xfrm>
            <a:off x="1625600" y="0"/>
            <a:ext cx="9042400" cy="1219200"/>
          </a:xfrm>
          <a:prstGeom prst="rect">
            <a:avLst/>
          </a:prstGeom>
          <a:noFill/>
          <a:ln w="9525">
            <a:noFill/>
            <a:miter lim="800000"/>
            <a:headEnd/>
            <a:tailEnd/>
          </a:ln>
        </p:spPr>
        <p:txBody>
          <a:bodyPr anchor="ct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5333" kern="0" dirty="0">
                <a:solidFill>
                  <a:prstClr val="black"/>
                </a:solidFill>
                <a:ea typeface="Verdana" pitchFamily="34" charset="0"/>
                <a:cs typeface="Verdana" pitchFamily="34" charset="0"/>
              </a:rPr>
              <a:t>How REPRIEVE was carried out</a:t>
            </a:r>
            <a:endParaRPr kumimoji="0" lang="en-US" sz="5333" b="0" i="0" u="none" strike="noStrike" kern="0" cap="none" spc="0" normalizeH="0" baseline="0" noProof="0" dirty="0">
              <a:ln>
                <a:noFill/>
              </a:ln>
              <a:solidFill>
                <a:prstClr val="black"/>
              </a:solidFill>
              <a:effectLst/>
              <a:uLnTx/>
              <a:uFillTx/>
              <a:ea typeface="Verdana" pitchFamily="34" charset="0"/>
              <a:cs typeface="Verdana" pitchFamily="34" charset="0"/>
            </a:endParaRPr>
          </a:p>
        </p:txBody>
      </p:sp>
      <p:grpSp>
        <p:nvGrpSpPr>
          <p:cNvPr id="62467" name="Group 98"/>
          <p:cNvGrpSpPr>
            <a:grpSpLocks/>
          </p:cNvGrpSpPr>
          <p:nvPr/>
        </p:nvGrpSpPr>
        <p:grpSpPr bwMode="auto">
          <a:xfrm>
            <a:off x="609601" y="1092200"/>
            <a:ext cx="9956800" cy="6502400"/>
            <a:chOff x="304800" y="971550"/>
            <a:chExt cx="7848600" cy="4876800"/>
          </a:xfrm>
        </p:grpSpPr>
        <p:grpSp>
          <p:nvGrpSpPr>
            <p:cNvPr id="62507" name="Group 82"/>
            <p:cNvGrpSpPr>
              <a:grpSpLocks/>
            </p:cNvGrpSpPr>
            <p:nvPr/>
          </p:nvGrpSpPr>
          <p:grpSpPr bwMode="auto">
            <a:xfrm>
              <a:off x="304800" y="971550"/>
              <a:ext cx="7848600" cy="4876800"/>
              <a:chOff x="1504950" y="1033463"/>
              <a:chExt cx="6896100" cy="5553075"/>
            </a:xfrm>
          </p:grpSpPr>
          <p:sp>
            <p:nvSpPr>
              <p:cNvPr id="62508" name="AutoShape 3"/>
              <p:cNvSpPr>
                <a:spLocks noChangeAspect="1" noChangeArrowheads="1" noTextEdit="1"/>
              </p:cNvSpPr>
              <p:nvPr/>
            </p:nvSpPr>
            <p:spPr bwMode="auto">
              <a:xfrm>
                <a:off x="1504950" y="1033463"/>
                <a:ext cx="68961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62509" name="Rectangle 129"/>
              <p:cNvSpPr>
                <a:spLocks noChangeArrowheads="1"/>
              </p:cNvSpPr>
              <p:nvPr/>
            </p:nvSpPr>
            <p:spPr bwMode="auto">
              <a:xfrm>
                <a:off x="2266951" y="2306639"/>
                <a:ext cx="5992814" cy="458788"/>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10" name="Rectangle 130"/>
              <p:cNvSpPr>
                <a:spLocks noChangeArrowheads="1"/>
              </p:cNvSpPr>
              <p:nvPr/>
            </p:nvSpPr>
            <p:spPr bwMode="auto">
              <a:xfrm>
                <a:off x="7415893" y="2417982"/>
                <a:ext cx="813809"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Intervention</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11" name="Rectangle 137"/>
              <p:cNvSpPr>
                <a:spLocks noChangeArrowheads="1"/>
              </p:cNvSpPr>
              <p:nvPr/>
            </p:nvSpPr>
            <p:spPr bwMode="auto">
              <a:xfrm>
                <a:off x="2234696" y="1055689"/>
                <a:ext cx="6025068" cy="625475"/>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12" name="Rectangle 138"/>
              <p:cNvSpPr>
                <a:spLocks noChangeArrowheads="1"/>
              </p:cNvSpPr>
              <p:nvPr/>
            </p:nvSpPr>
            <p:spPr bwMode="auto">
              <a:xfrm>
                <a:off x="7563813" y="1033463"/>
                <a:ext cx="726099" cy="6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Screening </a:t>
                </a:r>
              </a:p>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and </a:t>
                </a:r>
              </a:p>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Consent</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13" name="Rectangle 141"/>
              <p:cNvSpPr>
                <a:spLocks noChangeArrowheads="1"/>
              </p:cNvSpPr>
              <p:nvPr/>
            </p:nvSpPr>
            <p:spPr bwMode="auto">
              <a:xfrm>
                <a:off x="2773363" y="1181102"/>
                <a:ext cx="4712898" cy="374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14" name="Rectangle 146"/>
              <p:cNvSpPr>
                <a:spLocks noChangeArrowheads="1"/>
              </p:cNvSpPr>
              <p:nvPr/>
            </p:nvSpPr>
            <p:spPr bwMode="auto">
              <a:xfrm>
                <a:off x="5516563" y="2379664"/>
                <a:ext cx="1808163" cy="301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15" name="Rectangle 148"/>
              <p:cNvSpPr>
                <a:spLocks noChangeArrowheads="1"/>
              </p:cNvSpPr>
              <p:nvPr/>
            </p:nvSpPr>
            <p:spPr bwMode="auto">
              <a:xfrm>
                <a:off x="6078894" y="2421732"/>
                <a:ext cx="838234"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Pitavastatin </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16" name="Rectangle 153"/>
              <p:cNvSpPr>
                <a:spLocks noChangeArrowheads="1"/>
              </p:cNvSpPr>
              <p:nvPr/>
            </p:nvSpPr>
            <p:spPr bwMode="auto">
              <a:xfrm>
                <a:off x="2773363" y="2379664"/>
                <a:ext cx="1870075" cy="301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17" name="Rectangle 155"/>
              <p:cNvSpPr>
                <a:spLocks noChangeArrowheads="1"/>
              </p:cNvSpPr>
              <p:nvPr/>
            </p:nvSpPr>
            <p:spPr bwMode="auto">
              <a:xfrm>
                <a:off x="3459163" y="2441577"/>
                <a:ext cx="544019"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Placebo</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18" name="Rectangle 177"/>
              <p:cNvSpPr>
                <a:spLocks noChangeArrowheads="1"/>
              </p:cNvSpPr>
              <p:nvPr/>
            </p:nvSpPr>
            <p:spPr bwMode="auto">
              <a:xfrm>
                <a:off x="4591776" y="1774827"/>
                <a:ext cx="3667988" cy="396875"/>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519" name="Rectangle 178"/>
              <p:cNvSpPr>
                <a:spLocks noChangeArrowheads="1"/>
              </p:cNvSpPr>
              <p:nvPr/>
            </p:nvSpPr>
            <p:spPr bwMode="auto">
              <a:xfrm>
                <a:off x="7363751" y="1871774"/>
                <a:ext cx="843785" cy="21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Randomized</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20" name="Rectangle 181"/>
              <p:cNvSpPr>
                <a:spLocks noChangeArrowheads="1"/>
              </p:cNvSpPr>
              <p:nvPr/>
            </p:nvSpPr>
            <p:spPr bwMode="auto">
              <a:xfrm>
                <a:off x="4918369" y="1744963"/>
                <a:ext cx="222049" cy="45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4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532" name="Freeform 180"/>
              <p:cNvSpPr>
                <a:spLocks/>
              </p:cNvSpPr>
              <p:nvPr/>
            </p:nvSpPr>
            <p:spPr bwMode="auto">
              <a:xfrm>
                <a:off x="4836539" y="1791224"/>
                <a:ext cx="373063" cy="374650"/>
              </a:xfrm>
              <a:custGeom>
                <a:avLst/>
                <a:gdLst>
                  <a:gd name="T0" fmla="*/ 0 w 235"/>
                  <a:gd name="T1" fmla="*/ 2147483646 h 236"/>
                  <a:gd name="T2" fmla="*/ 2147483646 w 235"/>
                  <a:gd name="T3" fmla="*/ 0 h 236"/>
                  <a:gd name="T4" fmla="*/ 2147483646 w 235"/>
                  <a:gd name="T5" fmla="*/ 2147483646 h 236"/>
                  <a:gd name="T6" fmla="*/ 2147483646 w 235"/>
                  <a:gd name="T7" fmla="*/ 2147483646 h 236"/>
                  <a:gd name="T8" fmla="*/ 2147483646 w 235"/>
                  <a:gd name="T9" fmla="*/ 2147483646 h 236"/>
                  <a:gd name="T10" fmla="*/ 0 w 235"/>
                  <a:gd name="T11" fmla="*/ 2147483646 h 236"/>
                  <a:gd name="T12" fmla="*/ 0 60000 65536"/>
                  <a:gd name="T13" fmla="*/ 0 60000 65536"/>
                  <a:gd name="T14" fmla="*/ 0 60000 65536"/>
                  <a:gd name="T15" fmla="*/ 0 60000 65536"/>
                  <a:gd name="T16" fmla="*/ 0 60000 65536"/>
                  <a:gd name="T17" fmla="*/ 0 60000 65536"/>
                  <a:gd name="T18" fmla="*/ 0 w 235"/>
                  <a:gd name="T19" fmla="*/ 0 h 236"/>
                  <a:gd name="T20" fmla="*/ 235 w 235"/>
                  <a:gd name="T21" fmla="*/ 236 h 236"/>
                </a:gdLst>
                <a:ahLst/>
                <a:cxnLst>
                  <a:cxn ang="T12">
                    <a:pos x="T0" y="T1"/>
                  </a:cxn>
                  <a:cxn ang="T13">
                    <a:pos x="T2" y="T3"/>
                  </a:cxn>
                  <a:cxn ang="T14">
                    <a:pos x="T4" y="T5"/>
                  </a:cxn>
                  <a:cxn ang="T15">
                    <a:pos x="T6" y="T7"/>
                  </a:cxn>
                  <a:cxn ang="T16">
                    <a:pos x="T8" y="T9"/>
                  </a:cxn>
                  <a:cxn ang="T17">
                    <a:pos x="T10" y="T11"/>
                  </a:cxn>
                </a:cxnLst>
                <a:rect l="T18" t="T19" r="T20" b="T21"/>
                <a:pathLst>
                  <a:path w="235" h="236">
                    <a:moveTo>
                      <a:pt x="0" y="118"/>
                    </a:moveTo>
                    <a:cubicBezTo>
                      <a:pt x="0" y="53"/>
                      <a:pt x="53" y="0"/>
                      <a:pt x="118" y="0"/>
                    </a:cubicBezTo>
                    <a:cubicBezTo>
                      <a:pt x="183" y="0"/>
                      <a:pt x="235" y="53"/>
                      <a:pt x="235" y="118"/>
                    </a:cubicBezTo>
                    <a:cubicBezTo>
                      <a:pt x="235" y="118"/>
                      <a:pt x="235" y="118"/>
                      <a:pt x="235" y="118"/>
                    </a:cubicBezTo>
                    <a:cubicBezTo>
                      <a:pt x="235" y="184"/>
                      <a:pt x="183" y="236"/>
                      <a:pt x="118" y="236"/>
                    </a:cubicBezTo>
                    <a:cubicBezTo>
                      <a:pt x="53" y="236"/>
                      <a:pt x="0" y="184"/>
                      <a:pt x="0" y="11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62535" name="Freeform 228"/>
              <p:cNvSpPr>
                <a:spLocks/>
              </p:cNvSpPr>
              <p:nvPr/>
            </p:nvSpPr>
            <p:spPr bwMode="auto">
              <a:xfrm>
                <a:off x="3614739" y="2751444"/>
                <a:ext cx="166985" cy="1194189"/>
              </a:xfrm>
              <a:custGeom>
                <a:avLst/>
                <a:gdLst>
                  <a:gd name="T0" fmla="*/ 2147483646 w 118"/>
                  <a:gd name="T1" fmla="*/ 2147483646 h 946"/>
                  <a:gd name="T2" fmla="*/ 2147483646 w 118"/>
                  <a:gd name="T3" fmla="*/ 2147483646 h 946"/>
                  <a:gd name="T4" fmla="*/ 2147483646 w 118"/>
                  <a:gd name="T5" fmla="*/ 2147483646 h 946"/>
                  <a:gd name="T6" fmla="*/ 2147483646 w 118"/>
                  <a:gd name="T7" fmla="*/ 0 h 946"/>
                  <a:gd name="T8" fmla="*/ 2147483646 w 118"/>
                  <a:gd name="T9" fmla="*/ 0 h 946"/>
                  <a:gd name="T10" fmla="*/ 2147483646 w 118"/>
                  <a:gd name="T11" fmla="*/ 2147483646 h 946"/>
                  <a:gd name="T12" fmla="*/ 0 w 118"/>
                  <a:gd name="T13" fmla="*/ 2147483646 h 946"/>
                  <a:gd name="T14" fmla="*/ 2147483646 w 118"/>
                  <a:gd name="T15" fmla="*/ 21474836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946"/>
                  <a:gd name="T26" fmla="*/ 118 w 118"/>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946">
                    <a:moveTo>
                      <a:pt x="59" y="946"/>
                    </a:moveTo>
                    <a:lnTo>
                      <a:pt x="118" y="887"/>
                    </a:lnTo>
                    <a:lnTo>
                      <a:pt x="78" y="887"/>
                    </a:lnTo>
                    <a:lnTo>
                      <a:pt x="78" y="0"/>
                    </a:lnTo>
                    <a:lnTo>
                      <a:pt x="39" y="0"/>
                    </a:lnTo>
                    <a:lnTo>
                      <a:pt x="39" y="887"/>
                    </a:lnTo>
                    <a:lnTo>
                      <a:pt x="0" y="887"/>
                    </a:lnTo>
                    <a:lnTo>
                      <a:pt x="59"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62490" name="Group 83"/>
            <p:cNvGrpSpPr>
              <a:grpSpLocks/>
            </p:cNvGrpSpPr>
            <p:nvPr/>
          </p:nvGrpSpPr>
          <p:grpSpPr bwMode="auto">
            <a:xfrm>
              <a:off x="1172048" y="3543301"/>
              <a:ext cx="6828952" cy="628649"/>
              <a:chOff x="1019651" y="5486404"/>
              <a:chExt cx="6829590" cy="838198"/>
            </a:xfrm>
          </p:grpSpPr>
          <p:sp>
            <p:nvSpPr>
              <p:cNvPr id="62491" name="Rectangle 131"/>
              <p:cNvSpPr>
                <a:spLocks noChangeArrowheads="1"/>
              </p:cNvSpPr>
              <p:nvPr/>
            </p:nvSpPr>
            <p:spPr bwMode="auto">
              <a:xfrm>
                <a:off x="1019651" y="5486404"/>
                <a:ext cx="6829590" cy="838198"/>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121917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498" name="Rectangle 133"/>
              <p:cNvSpPr>
                <a:spLocks noChangeArrowheads="1"/>
              </p:cNvSpPr>
              <p:nvPr/>
            </p:nvSpPr>
            <p:spPr bwMode="auto">
              <a:xfrm>
                <a:off x="7040512" y="5562603"/>
                <a:ext cx="757900" cy="7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Clinical Primary</a:t>
                </a:r>
              </a:p>
              <a:p>
                <a:pPr marL="0" marR="0" lvl="0" indent="0" algn="ctr" defTabSz="121917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Endpoint  </a:t>
                </a:r>
                <a:endPar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cxnSp>
        <p:nvCxnSpPr>
          <p:cNvPr id="72" name="Straight Arrow Connector 71">
            <a:extLst>
              <a:ext uri="{FF2B5EF4-FFF2-40B4-BE49-F238E27FC236}">
                <a16:creationId xmlns:a16="http://schemas.microsoft.com/office/drawing/2014/main" id="{B457D7E8-0A5C-456F-883D-54CFAF05BAD9}"/>
              </a:ext>
            </a:extLst>
          </p:cNvPr>
          <p:cNvCxnSpPr/>
          <p:nvPr/>
        </p:nvCxnSpPr>
        <p:spPr bwMode="auto">
          <a:xfrm>
            <a:off x="5689600" y="1600200"/>
            <a:ext cx="0" cy="406400"/>
          </a:xfrm>
          <a:prstGeom prst="straightConnector1">
            <a:avLst/>
          </a:prstGeom>
          <a:ln>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62472" name="Line 11"/>
          <p:cNvSpPr>
            <a:spLocks noChangeShapeType="1"/>
          </p:cNvSpPr>
          <p:nvPr/>
        </p:nvSpPr>
        <p:spPr bwMode="auto">
          <a:xfrm flipH="1">
            <a:off x="1312334" y="1686984"/>
            <a:ext cx="12700" cy="3977216"/>
          </a:xfrm>
          <a:prstGeom prst="line">
            <a:avLst/>
          </a:prstGeom>
          <a:noFill/>
          <a:ln w="30163"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62473" name="Rectangle 136"/>
          <p:cNvSpPr>
            <a:spLocks noChangeArrowheads="1"/>
          </p:cNvSpPr>
          <p:nvPr/>
        </p:nvSpPr>
        <p:spPr bwMode="auto">
          <a:xfrm>
            <a:off x="1009651" y="1392768"/>
            <a:ext cx="633058"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133"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a:t>
            </a:r>
            <a:endPar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74" name="Freeform 135"/>
          <p:cNvSpPr>
            <a:spLocks/>
          </p:cNvSpPr>
          <p:nvPr/>
        </p:nvSpPr>
        <p:spPr bwMode="auto">
          <a:xfrm>
            <a:off x="1219200" y="5670552"/>
            <a:ext cx="171451" cy="196849"/>
          </a:xfrm>
          <a:custGeom>
            <a:avLst/>
            <a:gdLst>
              <a:gd name="T0" fmla="*/ 128588 w 81"/>
              <a:gd name="T1" fmla="*/ 0 h 123"/>
              <a:gd name="T2" fmla="*/ 65088 w 81"/>
              <a:gd name="T3" fmla="*/ 147175 h 123"/>
              <a:gd name="T4" fmla="*/ 0 w 81"/>
              <a:gd name="T5" fmla="*/ 0 h 123"/>
              <a:gd name="T6" fmla="*/ 128588 w 81"/>
              <a:gd name="T7" fmla="*/ 0 h 123"/>
              <a:gd name="T8" fmla="*/ 0 60000 65536"/>
              <a:gd name="T9" fmla="*/ 0 60000 65536"/>
              <a:gd name="T10" fmla="*/ 0 60000 65536"/>
              <a:gd name="T11" fmla="*/ 0 60000 65536"/>
              <a:gd name="T12" fmla="*/ 0 w 81"/>
              <a:gd name="T13" fmla="*/ 0 h 123"/>
              <a:gd name="T14" fmla="*/ 81 w 81"/>
              <a:gd name="T15" fmla="*/ 123 h 123"/>
            </a:gdLst>
            <a:ahLst/>
            <a:cxnLst>
              <a:cxn ang="T8">
                <a:pos x="T0" y="T1"/>
              </a:cxn>
              <a:cxn ang="T9">
                <a:pos x="T2" y="T3"/>
              </a:cxn>
              <a:cxn ang="T10">
                <a:pos x="T4" y="T5"/>
              </a:cxn>
              <a:cxn ang="T11">
                <a:pos x="T6" y="T7"/>
              </a:cxn>
            </a:cxnLst>
            <a:rect l="T12" t="T13" r="T14" b="T15"/>
            <a:pathLst>
              <a:path w="81" h="123">
                <a:moveTo>
                  <a:pt x="81" y="0"/>
                </a:moveTo>
                <a:lnTo>
                  <a:pt x="41" y="123"/>
                </a:lnTo>
                <a:lnTo>
                  <a:pt x="0" y="0"/>
                </a:lnTo>
                <a:lnTo>
                  <a:pt x="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62475" name="TextBox 65"/>
          <p:cNvSpPr txBox="1">
            <a:spLocks noChangeArrowheads="1"/>
          </p:cNvSpPr>
          <p:nvPr/>
        </p:nvSpPr>
        <p:spPr bwMode="auto">
          <a:xfrm>
            <a:off x="6874934" y="1960034"/>
            <a:ext cx="1352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N=7769</a:t>
            </a:r>
          </a:p>
        </p:txBody>
      </p:sp>
      <p:sp>
        <p:nvSpPr>
          <p:cNvPr id="62476" name="Rectangle 168"/>
          <p:cNvSpPr>
            <a:spLocks noChangeArrowheads="1"/>
          </p:cNvSpPr>
          <p:nvPr/>
        </p:nvSpPr>
        <p:spPr bwMode="auto">
          <a:xfrm>
            <a:off x="2032000" y="5412317"/>
            <a:ext cx="8060267" cy="1176867"/>
          </a:xfrm>
          <a:prstGeom prst="rect">
            <a:avLst/>
          </a:prstGeom>
          <a:solidFill>
            <a:srgbClr val="C6D8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2477" name="Rectangle 171"/>
          <p:cNvSpPr>
            <a:spLocks noChangeArrowheads="1"/>
          </p:cNvSpPr>
          <p:nvPr/>
        </p:nvSpPr>
        <p:spPr bwMode="auto">
          <a:xfrm>
            <a:off x="2956984" y="5461001"/>
            <a:ext cx="5983816"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2478" name="Rectangle 205"/>
          <p:cNvSpPr>
            <a:spLocks noChangeArrowheads="1"/>
          </p:cNvSpPr>
          <p:nvPr/>
        </p:nvSpPr>
        <p:spPr bwMode="auto">
          <a:xfrm>
            <a:off x="2956984" y="5765801"/>
            <a:ext cx="5983816"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2479" name="Freeform 228"/>
          <p:cNvSpPr>
            <a:spLocks/>
          </p:cNvSpPr>
          <p:nvPr/>
        </p:nvSpPr>
        <p:spPr bwMode="auto">
          <a:xfrm>
            <a:off x="7721601" y="3124200"/>
            <a:ext cx="241300" cy="1399117"/>
          </a:xfrm>
          <a:custGeom>
            <a:avLst/>
            <a:gdLst>
              <a:gd name="T0" fmla="*/ 2147483646 w 118"/>
              <a:gd name="T1" fmla="*/ 2147483646 h 946"/>
              <a:gd name="T2" fmla="*/ 2147483646 w 118"/>
              <a:gd name="T3" fmla="*/ 2147483646 h 946"/>
              <a:gd name="T4" fmla="*/ 2147483646 w 118"/>
              <a:gd name="T5" fmla="*/ 2147483646 h 946"/>
              <a:gd name="T6" fmla="*/ 2147483646 w 118"/>
              <a:gd name="T7" fmla="*/ 0 h 946"/>
              <a:gd name="T8" fmla="*/ 2147483646 w 118"/>
              <a:gd name="T9" fmla="*/ 0 h 946"/>
              <a:gd name="T10" fmla="*/ 2147483646 w 118"/>
              <a:gd name="T11" fmla="*/ 2147483646 h 946"/>
              <a:gd name="T12" fmla="*/ 0 w 118"/>
              <a:gd name="T13" fmla="*/ 2147483646 h 946"/>
              <a:gd name="T14" fmla="*/ 2147483646 w 118"/>
              <a:gd name="T15" fmla="*/ 2147483646 h 946"/>
              <a:gd name="T16" fmla="*/ 0 60000 65536"/>
              <a:gd name="T17" fmla="*/ 0 60000 65536"/>
              <a:gd name="T18" fmla="*/ 0 60000 65536"/>
              <a:gd name="T19" fmla="*/ 0 60000 65536"/>
              <a:gd name="T20" fmla="*/ 0 60000 65536"/>
              <a:gd name="T21" fmla="*/ 0 60000 65536"/>
              <a:gd name="T22" fmla="*/ 0 60000 65536"/>
              <a:gd name="T23" fmla="*/ 0 60000 65536"/>
              <a:gd name="T24" fmla="*/ 0 w 118"/>
              <a:gd name="T25" fmla="*/ 0 h 946"/>
              <a:gd name="T26" fmla="*/ 118 w 118"/>
              <a:gd name="T27" fmla="*/ 946 h 9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8" h="946">
                <a:moveTo>
                  <a:pt x="59" y="946"/>
                </a:moveTo>
                <a:lnTo>
                  <a:pt x="118" y="887"/>
                </a:lnTo>
                <a:lnTo>
                  <a:pt x="78" y="887"/>
                </a:lnTo>
                <a:lnTo>
                  <a:pt x="78" y="0"/>
                </a:lnTo>
                <a:lnTo>
                  <a:pt x="39" y="0"/>
                </a:lnTo>
                <a:lnTo>
                  <a:pt x="39" y="887"/>
                </a:lnTo>
                <a:lnTo>
                  <a:pt x="0" y="887"/>
                </a:lnTo>
                <a:lnTo>
                  <a:pt x="59" y="946"/>
                </a:lnTo>
                <a:close/>
              </a:path>
            </a:pathLst>
          </a:custGeom>
          <a:solidFill>
            <a:srgbClr val="8DB1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62480" name="Rectangle 174"/>
          <p:cNvSpPr>
            <a:spLocks noChangeArrowheads="1"/>
          </p:cNvSpPr>
          <p:nvPr/>
        </p:nvSpPr>
        <p:spPr bwMode="auto">
          <a:xfrm>
            <a:off x="2956984" y="6062134"/>
            <a:ext cx="5983816"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2481" name="Rectangle 232"/>
          <p:cNvSpPr>
            <a:spLocks noChangeArrowheads="1"/>
          </p:cNvSpPr>
          <p:nvPr/>
        </p:nvSpPr>
        <p:spPr bwMode="auto">
          <a:xfrm>
            <a:off x="3811681" y="6068485"/>
            <a:ext cx="4230453"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Inflammatory, immunological, metabolic biomarkers</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82" name="Rectangle 233"/>
          <p:cNvSpPr>
            <a:spLocks noChangeArrowheads="1"/>
          </p:cNvSpPr>
          <p:nvPr/>
        </p:nvSpPr>
        <p:spPr bwMode="auto">
          <a:xfrm>
            <a:off x="2967568" y="6328834"/>
            <a:ext cx="5983817" cy="198967"/>
          </a:xfrm>
          <a:prstGeom prst="rect">
            <a:avLst/>
          </a:prstGeom>
          <a:solidFill>
            <a:srgbClr val="FFFFFF"/>
          </a:solidFill>
          <a:ln w="9525">
            <a:solidFill>
              <a:srgbClr val="FF0000"/>
            </a:solidFill>
            <a:miter lim="800000"/>
            <a:headEnd/>
            <a:tailEnd/>
          </a:ln>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2483" name="Rectangle 235"/>
          <p:cNvSpPr>
            <a:spLocks noChangeArrowheads="1"/>
          </p:cNvSpPr>
          <p:nvPr/>
        </p:nvSpPr>
        <p:spPr bwMode="auto">
          <a:xfrm>
            <a:off x="3777624" y="5765626"/>
            <a:ext cx="4342535"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altLang="en-US" sz="1333" dirty="0">
                <a:solidFill>
                  <a:prstClr val="black"/>
                </a:solidFill>
                <a:cs typeface="Arial" panose="020B0604020202020204" pitchFamily="34" charset="0"/>
              </a:rPr>
              <a:t>Pitavastatin</a:t>
            </a:r>
            <a:r>
              <a:rPr kumimoji="0" lang="en-US" alt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safety: diabetes, myalgias, muscle aches</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84" name="Rectangle 232"/>
          <p:cNvSpPr>
            <a:spLocks noChangeArrowheads="1"/>
          </p:cNvSpPr>
          <p:nvPr/>
        </p:nvSpPr>
        <p:spPr bwMode="auto">
          <a:xfrm>
            <a:off x="4612138" y="6325756"/>
            <a:ext cx="2160848"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Predictors of statin effects</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85" name="Rectangle 173"/>
          <p:cNvSpPr>
            <a:spLocks noChangeArrowheads="1"/>
          </p:cNvSpPr>
          <p:nvPr/>
        </p:nvSpPr>
        <p:spPr bwMode="auto">
          <a:xfrm>
            <a:off x="3352801" y="5448301"/>
            <a:ext cx="5410135" cy="2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13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 components of primary endpoint and all cause mortality</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486" name="Rectangle 169"/>
          <p:cNvSpPr>
            <a:spLocks noChangeArrowheads="1"/>
          </p:cNvSpPr>
          <p:nvPr/>
        </p:nvSpPr>
        <p:spPr bwMode="auto">
          <a:xfrm>
            <a:off x="8879418" y="5755218"/>
            <a:ext cx="12509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Endpoints </a:t>
            </a:r>
          </a:p>
        </p:txBody>
      </p:sp>
      <p:sp>
        <p:nvSpPr>
          <p:cNvPr id="62487" name="Rectangle 143"/>
          <p:cNvSpPr>
            <a:spLocks noChangeArrowheads="1"/>
          </p:cNvSpPr>
          <p:nvPr/>
        </p:nvSpPr>
        <p:spPr bwMode="auto">
          <a:xfrm>
            <a:off x="2772228" y="1365251"/>
            <a:ext cx="54766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lang="en-US" altLang="en-US" sz="1600" dirty="0">
                <a:solidFill>
                  <a:prstClr val="black"/>
                </a:solidFill>
                <a:cs typeface="Arial" panose="020B0604020202020204" pitchFamily="34" charset="0"/>
              </a:rPr>
              <a:t>P</a:t>
            </a:r>
            <a:r>
              <a:rPr kumimoji="0" lang="en-US" alt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eople</a:t>
            </a: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HIV, </a:t>
            </a:r>
            <a:r>
              <a:rPr lang="en-US" altLang="en-US" sz="1600" dirty="0">
                <a:solidFill>
                  <a:prstClr val="black"/>
                </a:solidFill>
                <a:cs typeface="Arial" panose="020B0604020202020204" pitchFamily="34" charset="0"/>
              </a:rPr>
              <a:t>on ART, at low-to-moderate ASCVD risk</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Slide Number Placeholder 3"/>
          <p:cNvSpPr>
            <a:spLocks noGrp="1" noChangeArrowheads="1"/>
          </p:cNvSpPr>
          <p:nvPr>
            <p:ph type="sldNum" sz="quarter" idx="12"/>
          </p:nvPr>
        </p:nvSpPr>
        <p:spPr bwMode="auto">
          <a:xfrm>
            <a:off x="10058400" y="6493933"/>
            <a:ext cx="2133600" cy="3640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990575" indent="-380990">
              <a:defRPr b="1">
                <a:solidFill>
                  <a:schemeClr val="tx1"/>
                </a:solidFill>
                <a:latin typeface="Arial" panose="020B0604020202020204" pitchFamily="34" charset="0"/>
              </a:defRPr>
            </a:lvl2pPr>
            <a:lvl3pPr marL="1523962" indent="-304792">
              <a:defRPr b="1">
                <a:solidFill>
                  <a:schemeClr val="tx1"/>
                </a:solidFill>
                <a:latin typeface="Arial" panose="020B0604020202020204" pitchFamily="34" charset="0"/>
              </a:defRPr>
            </a:lvl3pPr>
            <a:lvl4pPr marL="2133547" indent="-304792">
              <a:defRPr b="1">
                <a:solidFill>
                  <a:schemeClr val="tx1"/>
                </a:solidFill>
                <a:latin typeface="Arial" panose="020B0604020202020204" pitchFamily="34" charset="0"/>
              </a:defRPr>
            </a:lvl4pPr>
            <a:lvl5pPr marL="2743131" indent="-304792">
              <a:defRPr b="1">
                <a:solidFill>
                  <a:schemeClr val="tx1"/>
                </a:solidFill>
                <a:latin typeface="Arial" panose="020B0604020202020204" pitchFamily="34" charset="0"/>
              </a:defRPr>
            </a:lvl5pPr>
            <a:lvl6pPr marL="3352716" indent="-304792" eaLnBrk="0" fontAlgn="base" hangingPunct="0">
              <a:spcBef>
                <a:spcPct val="0"/>
              </a:spcBef>
              <a:spcAft>
                <a:spcPct val="0"/>
              </a:spcAft>
              <a:defRPr b="1">
                <a:solidFill>
                  <a:schemeClr val="tx1"/>
                </a:solidFill>
                <a:latin typeface="Arial" panose="020B0604020202020204" pitchFamily="34" charset="0"/>
              </a:defRPr>
            </a:lvl6pPr>
            <a:lvl7pPr marL="3962301" indent="-304792" eaLnBrk="0" fontAlgn="base" hangingPunct="0">
              <a:spcBef>
                <a:spcPct val="0"/>
              </a:spcBef>
              <a:spcAft>
                <a:spcPct val="0"/>
              </a:spcAft>
              <a:defRPr b="1">
                <a:solidFill>
                  <a:schemeClr val="tx1"/>
                </a:solidFill>
                <a:latin typeface="Arial" panose="020B0604020202020204" pitchFamily="34" charset="0"/>
              </a:defRPr>
            </a:lvl7pPr>
            <a:lvl8pPr marL="4571886" indent="-304792" eaLnBrk="0" fontAlgn="base" hangingPunct="0">
              <a:spcBef>
                <a:spcPct val="0"/>
              </a:spcBef>
              <a:spcAft>
                <a:spcPct val="0"/>
              </a:spcAft>
              <a:defRPr b="1">
                <a:solidFill>
                  <a:schemeClr val="tx1"/>
                </a:solidFill>
                <a:latin typeface="Arial" panose="020B0604020202020204" pitchFamily="34" charset="0"/>
              </a:defRPr>
            </a:lvl8pPr>
            <a:lvl9pPr marL="5181470" indent="-304792"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fld id="{085B5CB6-675D-414A-BE29-45045B57C4A4}" type="slidenum">
              <a:rPr kumimoji="0" lang="en-US" altLang="en-US" sz="16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pPr marL="0" marR="0" lvl="0" indent="0" algn="r" defTabSz="1219170" rtl="0" eaLnBrk="0" fontAlgn="base" latinLnBrk="0" hangingPunct="0">
                <a:lnSpc>
                  <a:spcPct val="100000"/>
                </a:lnSpc>
                <a:spcBef>
                  <a:spcPct val="0"/>
                </a:spcBef>
                <a:spcAft>
                  <a:spcPct val="0"/>
                </a:spcAft>
                <a:buClrTx/>
                <a:buSzTx/>
                <a:buFontTx/>
                <a:buNone/>
                <a:tabLst/>
                <a:defRPr/>
              </a:pPr>
              <a:t>13</a:t>
            </a:fld>
            <a:endParaRPr kumimoji="0" lang="en-US" altLang="en-U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77" name="TextBox 76">
            <a:extLst>
              <a:ext uri="{FF2B5EF4-FFF2-40B4-BE49-F238E27FC236}">
                <a16:creationId xmlns:a16="http://schemas.microsoft.com/office/drawing/2014/main" id="{6ABD8539-C804-42E4-963B-22DCA760772A}"/>
              </a:ext>
            </a:extLst>
          </p:cNvPr>
          <p:cNvSpPr txBox="1"/>
          <p:nvPr/>
        </p:nvSpPr>
        <p:spPr>
          <a:xfrm>
            <a:off x="2020487" y="4762478"/>
            <a:ext cx="6884885" cy="307777"/>
          </a:xfrm>
          <a:prstGeom prst="rect">
            <a:avLst/>
          </a:prstGeom>
          <a:solidFill>
            <a:schemeClr val="bg1"/>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Major Adverse Cardiovascular Events (like heart attack, stroke) and Death</a:t>
            </a:r>
          </a:p>
        </p:txBody>
      </p:sp>
      <p:sp>
        <p:nvSpPr>
          <p:cNvPr id="60" name="Line 8">
            <a:extLst>
              <a:ext uri="{FF2B5EF4-FFF2-40B4-BE49-F238E27FC236}">
                <a16:creationId xmlns:a16="http://schemas.microsoft.com/office/drawing/2014/main" id="{F868AD5B-6B16-4AEF-95EC-5D4C03D87E16}"/>
              </a:ext>
            </a:extLst>
          </p:cNvPr>
          <p:cNvSpPr>
            <a:spLocks noChangeShapeType="1"/>
          </p:cNvSpPr>
          <p:nvPr/>
        </p:nvSpPr>
        <p:spPr bwMode="auto">
          <a:xfrm>
            <a:off x="532466" y="992464"/>
            <a:ext cx="11218333" cy="0"/>
          </a:xfrm>
          <a:prstGeom prst="line">
            <a:avLst/>
          </a:prstGeom>
          <a:noFill/>
          <a:ln w="12700">
            <a:solidFill>
              <a:srgbClr val="008191"/>
            </a:solidFill>
            <a:round/>
            <a:headEnd/>
            <a:tailEnd/>
          </a:ln>
          <a:extLst>
            <a:ext uri="{909E8E84-426E-40DD-AFC4-6F175D3DCCD1}">
              <a14:hiddenFill xmlns:a14="http://schemas.microsoft.com/office/drawing/2010/main">
                <a:noFill/>
              </a14:hiddenFill>
            </a:ext>
          </a:extLst>
        </p:spPr>
        <p:txBody>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86488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A7C12-E9E5-4D65-BEFE-0D40B9998485}"/>
              </a:ext>
            </a:extLst>
          </p:cNvPr>
          <p:cNvSpPr>
            <a:spLocks noGrp="1"/>
          </p:cNvSpPr>
          <p:nvPr>
            <p:ph type="title"/>
          </p:nvPr>
        </p:nvSpPr>
        <p:spPr>
          <a:xfrm>
            <a:off x="1171074" y="1396686"/>
            <a:ext cx="3240506" cy="4064628"/>
          </a:xfrm>
        </p:spPr>
        <p:txBody>
          <a:bodyPr>
            <a:normAutofit/>
          </a:bodyPr>
          <a:lstStyle/>
          <a:p>
            <a:r>
              <a:rPr lang="en-US" sz="4100">
                <a:solidFill>
                  <a:srgbClr val="FFFFFF"/>
                </a:solidFill>
              </a:rPr>
              <a:t>Major Adverse Cardiovascular Event (MACE)</a:t>
            </a:r>
          </a:p>
        </p:txBody>
      </p:sp>
      <p:sp>
        <p:nvSpPr>
          <p:cNvPr id="21" name="Arc 1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val 1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Content Placeholder 6">
            <a:extLst>
              <a:ext uri="{FF2B5EF4-FFF2-40B4-BE49-F238E27FC236}">
                <a16:creationId xmlns:a16="http://schemas.microsoft.com/office/drawing/2014/main" id="{FA6736D6-6200-4EFA-A9F8-D0045BF5DBBE}"/>
              </a:ext>
            </a:extLst>
          </p:cNvPr>
          <p:cNvSpPr>
            <a:spLocks noGrp="1"/>
          </p:cNvSpPr>
          <p:nvPr>
            <p:ph idx="1"/>
          </p:nvPr>
        </p:nvSpPr>
        <p:spPr>
          <a:xfrm>
            <a:off x="5299814" y="841882"/>
            <a:ext cx="5536397" cy="3935281"/>
          </a:xfrm>
        </p:spPr>
        <p:txBody>
          <a:bodyPr>
            <a:noAutofit/>
          </a:bodyPr>
          <a:lstStyle/>
          <a:p>
            <a:r>
              <a:rPr lang="en-US" sz="1800" dirty="0"/>
              <a:t>Cardiovascular death</a:t>
            </a:r>
          </a:p>
          <a:p>
            <a:r>
              <a:rPr lang="en-US" sz="1800" dirty="0"/>
              <a:t>Myocardial infarction (heart attack)</a:t>
            </a:r>
          </a:p>
          <a:p>
            <a:r>
              <a:rPr lang="en-US" sz="1800" dirty="0"/>
              <a:t>Hospitalization for unstable angina</a:t>
            </a:r>
          </a:p>
          <a:p>
            <a:pPr lvl="1"/>
            <a:r>
              <a:rPr lang="en-US" sz="1800" dirty="0"/>
              <a:t>Angina is chest pain cause by reduced blood flow to the heart</a:t>
            </a:r>
          </a:p>
          <a:p>
            <a:r>
              <a:rPr lang="en-US" sz="1800" dirty="0"/>
              <a:t>Stroke </a:t>
            </a:r>
          </a:p>
          <a:p>
            <a:pPr lvl="1"/>
            <a:r>
              <a:rPr lang="en-US" sz="1800" dirty="0"/>
              <a:t>Blood supply to a part of the brain is blocked or a vessel bursts causing damage to brain tissue</a:t>
            </a:r>
          </a:p>
          <a:p>
            <a:r>
              <a:rPr lang="en-US" sz="1800" dirty="0"/>
              <a:t>Transient ischemic attack </a:t>
            </a:r>
          </a:p>
          <a:p>
            <a:pPr lvl="1"/>
            <a:r>
              <a:rPr lang="en-US" sz="1800" dirty="0"/>
              <a:t>Temporary period of symptoms similar to those of a stroke, also called a TIA</a:t>
            </a:r>
          </a:p>
          <a:p>
            <a:r>
              <a:rPr lang="en-US" sz="1800" dirty="0"/>
              <a:t>Peripheral arterial ischemia</a:t>
            </a:r>
          </a:p>
          <a:p>
            <a:pPr lvl="1"/>
            <a:r>
              <a:rPr lang="en-US" sz="1800" dirty="0"/>
              <a:t>Blockage in the arteries to a body part (other than the heart or brain) that reduces blood flow and causes tissue to be starved of oxygen and nutrients</a:t>
            </a:r>
          </a:p>
          <a:p>
            <a:r>
              <a:rPr lang="en-US" sz="1800" dirty="0"/>
              <a:t>Revascularization</a:t>
            </a:r>
          </a:p>
          <a:p>
            <a:pPr lvl="1"/>
            <a:r>
              <a:rPr lang="en-US" sz="1800" dirty="0"/>
              <a:t>A medical treatment to restore blood flow when flow is limited or blocked</a:t>
            </a:r>
          </a:p>
        </p:txBody>
      </p:sp>
      <p:sp>
        <p:nvSpPr>
          <p:cNvPr id="4" name="Slide Number Placeholder 3">
            <a:extLst>
              <a:ext uri="{FF2B5EF4-FFF2-40B4-BE49-F238E27FC236}">
                <a16:creationId xmlns:a16="http://schemas.microsoft.com/office/drawing/2014/main" id="{019EC23B-3047-4BEB-A79F-C25526AC36F6}"/>
              </a:ext>
            </a:extLst>
          </p:cNvPr>
          <p:cNvSpPr>
            <a:spLocks noGrp="1"/>
          </p:cNvSpPr>
          <p:nvPr>
            <p:ph type="sldNum" sz="quarter" idx="12"/>
          </p:nvPr>
        </p:nvSpPr>
        <p:spPr>
          <a:xfrm>
            <a:off x="8610600" y="6356350"/>
            <a:ext cx="2743200" cy="365125"/>
          </a:xfrm>
        </p:spPr>
        <p:txBody>
          <a:bodyPr>
            <a:normAutofit/>
          </a:bodyPr>
          <a:lstStyle/>
          <a:p>
            <a:pPr>
              <a:spcAft>
                <a:spcPts val="600"/>
              </a:spcAft>
            </a:pPr>
            <a:fld id="{3709EB50-13D0-476D-A61F-57075CCAD25C}" type="slidenum">
              <a:rPr lang="en-US" smtClean="0"/>
              <a:pPr>
                <a:spcAft>
                  <a:spcPts val="600"/>
                </a:spcAft>
              </a:pPr>
              <a:t>14</a:t>
            </a:fld>
            <a:endParaRPr lang="en-US"/>
          </a:p>
        </p:txBody>
      </p:sp>
    </p:spTree>
    <p:extLst>
      <p:ext uri="{BB962C8B-B14F-4D97-AF65-F5344CB8AC3E}">
        <p14:creationId xmlns:p14="http://schemas.microsoft.com/office/powerpoint/2010/main" val="183522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6">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map of the world with hearts&#10;&#10;Description automatically generated">
            <a:extLst>
              <a:ext uri="{FF2B5EF4-FFF2-40B4-BE49-F238E27FC236}">
                <a16:creationId xmlns:a16="http://schemas.microsoft.com/office/drawing/2014/main" id="{0BB9413A-52D5-02D9-7B70-C4A4A19B3A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 y="0"/>
            <a:ext cx="12192048" cy="6858000"/>
          </a:xfrm>
          <a:prstGeom prst="rect">
            <a:avLst/>
          </a:prstGeom>
        </p:spPr>
      </p:pic>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120435" y="5265156"/>
            <a:ext cx="11890590" cy="1436914"/>
          </a:xfrm>
          <a:prstGeom prst="roundRect">
            <a:avLst/>
          </a:prstGeom>
          <a:solidFill>
            <a:srgbClr val="FFFFFF"/>
          </a:solidFill>
          <a:ln w="38100">
            <a:solidFill>
              <a:srgbClr val="D77571"/>
            </a:solidFill>
          </a:ln>
        </p:spPr>
        <p:txBody>
          <a:bodyPr anchor="ctr">
            <a:noAutofit/>
          </a:bodyPr>
          <a:lstStyle/>
          <a:p>
            <a:r>
              <a:rPr lang="en-US" sz="2400" dirty="0">
                <a:solidFill>
                  <a:srgbClr val="000000"/>
                </a:solidFill>
              </a:rPr>
              <a:t>Participants were enrolled at over 100 clinical sites, in 12 countries between March, 2015 and March, 2019.</a:t>
            </a:r>
          </a:p>
          <a:p>
            <a:r>
              <a:rPr lang="en-US" sz="2400" dirty="0">
                <a:solidFill>
                  <a:srgbClr val="000000"/>
                </a:solidFill>
              </a:rPr>
              <a:t>The study stopped in March 2023, after an average follow up of 5.1 years</a:t>
            </a:r>
          </a:p>
        </p:txBody>
      </p:sp>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709EB50-13D0-476D-A61F-57075CCAD2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732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6F3C4C56-4BA3-BEF3-31D8-1790915E3AA7}"/>
              </a:ext>
            </a:extLst>
          </p:cNvPr>
          <p:cNvGraphicFramePr>
            <a:graphicFrameLocks noGrp="1"/>
          </p:cNvGraphicFramePr>
          <p:nvPr>
            <p:extLst>
              <p:ext uri="{D42A27DB-BD31-4B8C-83A1-F6EECF244321}">
                <p14:modId xmlns:p14="http://schemas.microsoft.com/office/powerpoint/2010/main" val="3548433019"/>
              </p:ext>
            </p:extLst>
          </p:nvPr>
        </p:nvGraphicFramePr>
        <p:xfrm>
          <a:off x="256675" y="764105"/>
          <a:ext cx="11674068" cy="4937760"/>
        </p:xfrm>
        <a:graphic>
          <a:graphicData uri="http://schemas.openxmlformats.org/drawingml/2006/table">
            <a:tbl>
              <a:tblPr firstRow="1" bandRow="1">
                <a:tableStyleId>{3B4B98B0-60AC-42C2-AFA5-B58CD77FA1E5}</a:tableStyleId>
              </a:tblPr>
              <a:tblGrid>
                <a:gridCol w="2935054">
                  <a:extLst>
                    <a:ext uri="{9D8B030D-6E8A-4147-A177-3AD203B41FA5}">
                      <a16:colId xmlns:a16="http://schemas.microsoft.com/office/drawing/2014/main" val="613638737"/>
                    </a:ext>
                  </a:extLst>
                </a:gridCol>
                <a:gridCol w="3274671">
                  <a:extLst>
                    <a:ext uri="{9D8B030D-6E8A-4147-A177-3AD203B41FA5}">
                      <a16:colId xmlns:a16="http://schemas.microsoft.com/office/drawing/2014/main" val="2552210655"/>
                    </a:ext>
                  </a:extLst>
                </a:gridCol>
                <a:gridCol w="1830101">
                  <a:extLst>
                    <a:ext uri="{9D8B030D-6E8A-4147-A177-3AD203B41FA5}">
                      <a16:colId xmlns:a16="http://schemas.microsoft.com/office/drawing/2014/main" val="4003470468"/>
                    </a:ext>
                  </a:extLst>
                </a:gridCol>
                <a:gridCol w="1864849">
                  <a:extLst>
                    <a:ext uri="{9D8B030D-6E8A-4147-A177-3AD203B41FA5}">
                      <a16:colId xmlns:a16="http://schemas.microsoft.com/office/drawing/2014/main" val="1591533991"/>
                    </a:ext>
                  </a:extLst>
                </a:gridCol>
                <a:gridCol w="1769393">
                  <a:extLst>
                    <a:ext uri="{9D8B030D-6E8A-4147-A177-3AD203B41FA5}">
                      <a16:colId xmlns:a16="http://schemas.microsoft.com/office/drawing/2014/main" val="1567314665"/>
                    </a:ext>
                  </a:extLst>
                </a:gridCol>
              </a:tblGrid>
              <a:tr h="628993">
                <a:tc gridSpan="2">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2800" dirty="0"/>
                        <a:t>Baseline Characteristics</a:t>
                      </a:r>
                      <a:endParaRPr lang="en-US" sz="2800" dirty="0">
                        <a:latin typeface="+mn-lt"/>
                      </a:endParaRPr>
                    </a:p>
                  </a:txBody>
                  <a:tcPr/>
                </a:tc>
                <a:tc hMerge="1">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endParaRPr lang="en-US" sz="2400" dirty="0">
                        <a:latin typeface="+mn-lt"/>
                      </a:endParaRPr>
                    </a:p>
                  </a:txBody>
                  <a:tcPr anchor="ctr">
                    <a:lnL>
                      <a:noFill/>
                    </a:lnL>
                    <a:lnR>
                      <a:noFill/>
                    </a:lnR>
                    <a:lnT w="12700" cmpd="sng">
                      <a:solidFill>
                        <a:srgbClr val="4F81BD"/>
                      </a:solidFill>
                    </a:lnT>
                    <a:lnB w="12700" cmpd="sng">
                      <a:solidFill>
                        <a:srgbClr val="4F81BD"/>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t>Total</a:t>
                      </a:r>
                    </a:p>
                    <a:p>
                      <a:pPr algn="ctr"/>
                      <a:r>
                        <a:rPr lang="en-US" sz="2400" dirty="0"/>
                        <a:t>(N=7769)</a:t>
                      </a:r>
                      <a:endParaRPr lang="en-US" sz="2400" dirty="0">
                        <a:latin typeface="+mn-lt"/>
                      </a:endParaRPr>
                    </a:p>
                  </a:txBody>
                  <a:tcPr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470055"/>
                          </a:solidFill>
                        </a:rPr>
                        <a:t>Pitavastatin (N=3888)</a:t>
                      </a:r>
                      <a:endParaRPr lang="en-US" sz="2400" dirty="0">
                        <a:solidFill>
                          <a:srgbClr val="470055"/>
                        </a:solidFill>
                        <a:latin typeface="+mn-lt"/>
                      </a:endParaRPr>
                    </a:p>
                  </a:txBody>
                  <a:tcPr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1F918C"/>
                          </a:solidFill>
                        </a:rPr>
                        <a:t>Placebo </a:t>
                      </a:r>
                    </a:p>
                    <a:p>
                      <a:pPr algn="ctr"/>
                      <a:r>
                        <a:rPr lang="en-US" sz="2400" dirty="0">
                          <a:solidFill>
                            <a:srgbClr val="1F918C"/>
                          </a:solidFill>
                        </a:rPr>
                        <a:t>(N=3881)</a:t>
                      </a:r>
                      <a:endParaRPr lang="en-US" sz="2400" dirty="0">
                        <a:solidFill>
                          <a:srgbClr val="1F918C"/>
                        </a:solidFill>
                        <a:latin typeface="+mn-lt"/>
                      </a:endParaRPr>
                    </a:p>
                  </a:txBody>
                  <a:tcPr anchor="ctr"/>
                </a:tc>
                <a:extLst>
                  <a:ext uri="{0D108BD9-81ED-4DB2-BD59-A6C34878D82A}">
                    <a16:rowId xmlns:a16="http://schemas.microsoft.com/office/drawing/2014/main" val="238675853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Age (years)</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Median (Q1 – Q3)</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50 (45-55)</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50 (45-55)</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50 (45-55)</a:t>
                      </a:r>
                      <a:endParaRPr lang="en-US" sz="2400" dirty="0">
                        <a:solidFill>
                          <a:srgbClr val="1F918C"/>
                        </a:solidFill>
                        <a:latin typeface="+mn-lt"/>
                      </a:endParaRPr>
                    </a:p>
                  </a:txBody>
                  <a:tcPr anchor="ctr"/>
                </a:tc>
                <a:extLst>
                  <a:ext uri="{0D108BD9-81ED-4DB2-BD59-A6C34878D82A}">
                    <a16:rowId xmlns:a16="http://schemas.microsoft.com/office/drawing/2014/main" val="344629308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Natal sex</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Male </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5350 (69%)</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2677 (69%)</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2673 (69%)</a:t>
                      </a:r>
                      <a:endParaRPr lang="en-US" sz="2400" dirty="0">
                        <a:solidFill>
                          <a:srgbClr val="1F918C"/>
                        </a:solidFill>
                        <a:latin typeface="+mn-lt"/>
                      </a:endParaRPr>
                    </a:p>
                  </a:txBody>
                  <a:tcPr anchor="ctr"/>
                </a:tc>
                <a:extLst>
                  <a:ext uri="{0D108BD9-81ED-4DB2-BD59-A6C34878D82A}">
                    <a16:rowId xmlns:a16="http://schemas.microsoft.com/office/drawing/2014/main" val="179193133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Female</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2419 (31%)</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1211 (31%)</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1208 (31%)</a:t>
                      </a:r>
                      <a:endParaRPr lang="en-US" sz="2400" dirty="0">
                        <a:solidFill>
                          <a:srgbClr val="1F918C"/>
                        </a:solidFill>
                        <a:latin typeface="+mn-lt"/>
                      </a:endParaRPr>
                    </a:p>
                  </a:txBody>
                  <a:tcPr anchor="ctr"/>
                </a:tc>
                <a:extLst>
                  <a:ext uri="{0D108BD9-81ED-4DB2-BD59-A6C34878D82A}">
                    <a16:rowId xmlns:a16="http://schemas.microsoft.com/office/drawing/2014/main" val="154762237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Gender identity</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Cisgender</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chemeClr val="tx1"/>
                          </a:solidFill>
                        </a:rPr>
                        <a:t>7367 (95%)</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rgbClr val="470055"/>
                          </a:solidFill>
                        </a:rPr>
                        <a:t>3687 (95%)</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rgbClr val="1F918C"/>
                          </a:solidFill>
                        </a:rPr>
                        <a:t>3680 (95%)</a:t>
                      </a:r>
                      <a:endParaRPr lang="en-US" sz="2400" dirty="0">
                        <a:solidFill>
                          <a:srgbClr val="1F918C"/>
                        </a:solidFill>
                        <a:latin typeface="+mn-lt"/>
                      </a:endParaRPr>
                    </a:p>
                  </a:txBody>
                  <a:tcPr anchor="ctr"/>
                </a:tc>
                <a:extLst>
                  <a:ext uri="{0D108BD9-81ED-4DB2-BD59-A6C34878D82A}">
                    <a16:rowId xmlns:a16="http://schemas.microsoft.com/office/drawing/2014/main" val="169041597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Transgender spectrum</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chemeClr val="tx1"/>
                          </a:solidFill>
                        </a:rPr>
                        <a:t>127 (2%)</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rgbClr val="470055"/>
                          </a:solidFill>
                        </a:rPr>
                        <a:t>63 (2%)</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rgbClr val="1F918C"/>
                          </a:solidFill>
                        </a:rPr>
                        <a:t>64 (2%)</a:t>
                      </a:r>
                      <a:endParaRPr lang="en-US" sz="2400" dirty="0">
                        <a:solidFill>
                          <a:srgbClr val="1F918C"/>
                        </a:solidFill>
                        <a:latin typeface="+mn-lt"/>
                      </a:endParaRPr>
                    </a:p>
                  </a:txBody>
                  <a:tcPr anchor="ctr"/>
                </a:tc>
                <a:extLst>
                  <a:ext uri="{0D108BD9-81ED-4DB2-BD59-A6C34878D82A}">
                    <a16:rowId xmlns:a16="http://schemas.microsoft.com/office/drawing/2014/main" val="2508631208"/>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Not reported</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chemeClr val="tx1"/>
                          </a:solidFill>
                        </a:rPr>
                        <a:t>275 (4%)</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rgbClr val="470055"/>
                          </a:solidFill>
                        </a:rPr>
                        <a:t>138 (4%)</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b="0" u="none" strike="noStrike" kern="1200" baseline="0" dirty="0">
                          <a:solidFill>
                            <a:srgbClr val="1F918C"/>
                          </a:solidFill>
                        </a:rPr>
                        <a:t>137 (4%)</a:t>
                      </a:r>
                      <a:endParaRPr lang="en-US" sz="2400" dirty="0">
                        <a:solidFill>
                          <a:srgbClr val="1F918C"/>
                        </a:solidFill>
                        <a:latin typeface="+mn-lt"/>
                      </a:endParaRPr>
                    </a:p>
                  </a:txBody>
                  <a:tcPr anchor="ctr"/>
                </a:tc>
                <a:extLst>
                  <a:ext uri="{0D108BD9-81ED-4DB2-BD59-A6C34878D82A}">
                    <a16:rowId xmlns:a16="http://schemas.microsoft.com/office/drawing/2014/main" val="2718833461"/>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Race</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White</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2704 (35%)</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1634 (35%)</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1340 (35%)</a:t>
                      </a:r>
                      <a:endParaRPr lang="en-US" sz="2400" dirty="0">
                        <a:solidFill>
                          <a:srgbClr val="1F918C"/>
                        </a:solidFill>
                        <a:latin typeface="+mn-lt"/>
                      </a:endParaRPr>
                    </a:p>
                  </a:txBody>
                  <a:tcPr anchor="ctr"/>
                </a:tc>
                <a:extLst>
                  <a:ext uri="{0D108BD9-81ED-4DB2-BD59-A6C34878D82A}">
                    <a16:rowId xmlns:a16="http://schemas.microsoft.com/office/drawing/2014/main" val="2660709050"/>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Black/African American</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3208 (41%)</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1569 (40%)</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1639 (42%)</a:t>
                      </a:r>
                      <a:endParaRPr lang="en-US" sz="2400" dirty="0">
                        <a:solidFill>
                          <a:srgbClr val="1F918C"/>
                        </a:solidFill>
                        <a:latin typeface="+mn-lt"/>
                      </a:endParaRPr>
                    </a:p>
                  </a:txBody>
                  <a:tcPr anchor="ctr"/>
                </a:tc>
                <a:extLst>
                  <a:ext uri="{0D108BD9-81ED-4DB2-BD59-A6C34878D82A}">
                    <a16:rowId xmlns:a16="http://schemas.microsoft.com/office/drawing/2014/main" val="1376431506"/>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Asian</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1138 (15%)</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571 (15%)</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567 (15%)</a:t>
                      </a:r>
                      <a:endParaRPr lang="en-US" sz="2400" dirty="0">
                        <a:solidFill>
                          <a:srgbClr val="1F918C"/>
                        </a:solidFill>
                        <a:latin typeface="+mn-lt"/>
                      </a:endParaRPr>
                    </a:p>
                  </a:txBody>
                  <a:tcPr anchor="ctr"/>
                </a:tc>
                <a:extLst>
                  <a:ext uri="{0D108BD9-81ED-4DB2-BD59-A6C34878D82A}">
                    <a16:rowId xmlns:a16="http://schemas.microsoft.com/office/drawing/2014/main" val="3330729236"/>
                  </a:ext>
                </a:extLst>
              </a:tr>
            </a:tbl>
          </a:graphicData>
        </a:graphic>
      </p:graphicFrame>
      <p:sp>
        <p:nvSpPr>
          <p:cNvPr id="2" name="TextBox 1">
            <a:extLst>
              <a:ext uri="{FF2B5EF4-FFF2-40B4-BE49-F238E27FC236}">
                <a16:creationId xmlns:a16="http://schemas.microsoft.com/office/drawing/2014/main" id="{88EB14D2-CD36-43B1-A4D3-E0FA910947D7}"/>
              </a:ext>
            </a:extLst>
          </p:cNvPr>
          <p:cNvSpPr txBox="1"/>
          <p:nvPr/>
        </p:nvSpPr>
        <p:spPr>
          <a:xfrm>
            <a:off x="9245600" y="6489700"/>
            <a:ext cx="2844433" cy="369332"/>
          </a:xfrm>
          <a:prstGeom prst="rect">
            <a:avLst/>
          </a:prstGeom>
          <a:noFill/>
        </p:spPr>
        <p:txBody>
          <a:bodyPr wrap="none" rtlCol="0">
            <a:spAutoFit/>
          </a:bodyPr>
          <a:lstStyle/>
          <a:p>
            <a:r>
              <a:rPr lang="en-US" dirty="0"/>
              <a:t>Grinspoon et al. NEJM, 2023</a:t>
            </a:r>
          </a:p>
        </p:txBody>
      </p:sp>
      <p:sp>
        <p:nvSpPr>
          <p:cNvPr id="3" name="TextBox 2">
            <a:extLst>
              <a:ext uri="{FF2B5EF4-FFF2-40B4-BE49-F238E27FC236}">
                <a16:creationId xmlns:a16="http://schemas.microsoft.com/office/drawing/2014/main" id="{044D0B4F-A0CF-822C-2258-243EF235465B}"/>
              </a:ext>
            </a:extLst>
          </p:cNvPr>
          <p:cNvSpPr txBox="1"/>
          <p:nvPr/>
        </p:nvSpPr>
        <p:spPr>
          <a:xfrm>
            <a:off x="1289785" y="5726450"/>
            <a:ext cx="6052939" cy="369332"/>
          </a:xfrm>
          <a:prstGeom prst="rect">
            <a:avLst/>
          </a:prstGeom>
          <a:noFill/>
        </p:spPr>
        <p:txBody>
          <a:bodyPr wrap="none" rtlCol="0">
            <a:spAutoFit/>
          </a:bodyPr>
          <a:lstStyle/>
          <a:p>
            <a:r>
              <a:rPr lang="en-US" dirty="0"/>
              <a:t>Cisgender: gender identity aligns with the sex assigned at birth</a:t>
            </a:r>
          </a:p>
        </p:txBody>
      </p:sp>
      <p:sp>
        <p:nvSpPr>
          <p:cNvPr id="4" name="Oval 3">
            <a:extLst>
              <a:ext uri="{FF2B5EF4-FFF2-40B4-BE49-F238E27FC236}">
                <a16:creationId xmlns:a16="http://schemas.microsoft.com/office/drawing/2014/main" id="{E694AB1E-4D4B-F7C2-4983-63B5ACEFC3FE}"/>
              </a:ext>
            </a:extLst>
          </p:cNvPr>
          <p:cNvSpPr/>
          <p:nvPr/>
        </p:nvSpPr>
        <p:spPr>
          <a:xfrm>
            <a:off x="6374423" y="1573823"/>
            <a:ext cx="2048608" cy="5363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A80F99C-45B2-4CBF-13AA-58F5AF4CE78A}"/>
              </a:ext>
            </a:extLst>
          </p:cNvPr>
          <p:cNvSpPr/>
          <p:nvPr/>
        </p:nvSpPr>
        <p:spPr>
          <a:xfrm>
            <a:off x="6374423" y="2481395"/>
            <a:ext cx="2048608" cy="5363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1CAE8B3-5BC8-3E5D-926D-60649EB9493B}"/>
              </a:ext>
            </a:extLst>
          </p:cNvPr>
          <p:cNvSpPr/>
          <p:nvPr/>
        </p:nvSpPr>
        <p:spPr>
          <a:xfrm>
            <a:off x="6400799" y="4743678"/>
            <a:ext cx="2048608" cy="9827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79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D5A4A0-E09E-4A45-8362-1DC735390ED5}"/>
              </a:ext>
            </a:extLst>
          </p:cNvPr>
          <p:cNvSpPr>
            <a:spLocks noGrp="1"/>
          </p:cNvSpPr>
          <p:nvPr>
            <p:ph type="sldNum" sz="quarter" idx="12"/>
          </p:nvPr>
        </p:nvSpPr>
        <p:spPr/>
        <p:txBody>
          <a:bodyPr/>
          <a:lstStyle/>
          <a:p>
            <a:fld id="{3709EB50-13D0-476D-A61F-57075CCAD25C}" type="slidenum">
              <a:rPr lang="en-US" smtClean="0"/>
              <a:t>17</a:t>
            </a:fld>
            <a:endParaRPr lang="en-US"/>
          </a:p>
        </p:txBody>
      </p:sp>
      <p:graphicFrame>
        <p:nvGraphicFramePr>
          <p:cNvPr id="5" name="Table 3">
            <a:extLst>
              <a:ext uri="{FF2B5EF4-FFF2-40B4-BE49-F238E27FC236}">
                <a16:creationId xmlns:a16="http://schemas.microsoft.com/office/drawing/2014/main" id="{267A0A77-4977-4F24-B5A8-CC7AEB88F6A2}"/>
              </a:ext>
            </a:extLst>
          </p:cNvPr>
          <p:cNvGraphicFramePr>
            <a:graphicFrameLocks noGrp="1"/>
          </p:cNvGraphicFramePr>
          <p:nvPr>
            <p:extLst>
              <p:ext uri="{D42A27DB-BD31-4B8C-83A1-F6EECF244321}">
                <p14:modId xmlns:p14="http://schemas.microsoft.com/office/powerpoint/2010/main" val="3927830157"/>
              </p:ext>
            </p:extLst>
          </p:nvPr>
        </p:nvGraphicFramePr>
        <p:xfrm>
          <a:off x="271251" y="1447839"/>
          <a:ext cx="11920749" cy="2773680"/>
        </p:xfrm>
        <a:graphic>
          <a:graphicData uri="http://schemas.openxmlformats.org/drawingml/2006/table">
            <a:tbl>
              <a:tblPr firstRow="1" bandRow="1">
                <a:tableStyleId>{3B4B98B0-60AC-42C2-AFA5-B58CD77FA1E5}</a:tableStyleId>
              </a:tblPr>
              <a:tblGrid>
                <a:gridCol w="3361233">
                  <a:extLst>
                    <a:ext uri="{9D8B030D-6E8A-4147-A177-3AD203B41FA5}">
                      <a16:colId xmlns:a16="http://schemas.microsoft.com/office/drawing/2014/main" val="613638737"/>
                    </a:ext>
                  </a:extLst>
                </a:gridCol>
                <a:gridCol w="2406063">
                  <a:extLst>
                    <a:ext uri="{9D8B030D-6E8A-4147-A177-3AD203B41FA5}">
                      <a16:colId xmlns:a16="http://schemas.microsoft.com/office/drawing/2014/main" val="2552210655"/>
                    </a:ext>
                  </a:extLst>
                </a:gridCol>
                <a:gridCol w="2162956">
                  <a:extLst>
                    <a:ext uri="{9D8B030D-6E8A-4147-A177-3AD203B41FA5}">
                      <a16:colId xmlns:a16="http://schemas.microsoft.com/office/drawing/2014/main" val="4003470468"/>
                    </a:ext>
                  </a:extLst>
                </a:gridCol>
                <a:gridCol w="2002707">
                  <a:extLst>
                    <a:ext uri="{9D8B030D-6E8A-4147-A177-3AD203B41FA5}">
                      <a16:colId xmlns:a16="http://schemas.microsoft.com/office/drawing/2014/main" val="1591533991"/>
                    </a:ext>
                  </a:extLst>
                </a:gridCol>
                <a:gridCol w="1987790">
                  <a:extLst>
                    <a:ext uri="{9D8B030D-6E8A-4147-A177-3AD203B41FA5}">
                      <a16:colId xmlns:a16="http://schemas.microsoft.com/office/drawing/2014/main" val="1567314665"/>
                    </a:ext>
                  </a:extLst>
                </a:gridCol>
              </a:tblGrid>
              <a:tr h="628993">
                <a:tc gridSpan="2">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en-US" sz="2800" dirty="0"/>
                        <a:t>Baseline Characteristics</a:t>
                      </a:r>
                      <a:endParaRPr lang="en-US" sz="2800" dirty="0">
                        <a:latin typeface="+mn-lt"/>
                      </a:endParaRPr>
                    </a:p>
                  </a:txBody>
                  <a:tcPr/>
                </a:tc>
                <a:tc hMerge="1">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endParaRPr lang="en-US" sz="2400" dirty="0">
                        <a:latin typeface="+mn-lt"/>
                      </a:endParaRPr>
                    </a:p>
                  </a:txBody>
                  <a:tcPr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t>Total</a:t>
                      </a:r>
                    </a:p>
                    <a:p>
                      <a:pPr algn="ctr"/>
                      <a:r>
                        <a:rPr lang="en-US" sz="2400" dirty="0"/>
                        <a:t>(N=7769)</a:t>
                      </a:r>
                      <a:endParaRPr lang="en-US" sz="2400" dirty="0">
                        <a:latin typeface="+mn-lt"/>
                      </a:endParaRPr>
                    </a:p>
                  </a:txBody>
                  <a:tcPr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470055"/>
                          </a:solidFill>
                        </a:rPr>
                        <a:t>Pitavastatin (N=3888)</a:t>
                      </a:r>
                      <a:endParaRPr lang="en-US" sz="2400" dirty="0">
                        <a:solidFill>
                          <a:srgbClr val="470055"/>
                        </a:solidFill>
                        <a:latin typeface="+mn-lt"/>
                      </a:endParaRPr>
                    </a:p>
                  </a:txBody>
                  <a:tcPr anchor="ct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pPr algn="ctr"/>
                      <a:r>
                        <a:rPr lang="en-US" sz="2400" dirty="0">
                          <a:solidFill>
                            <a:srgbClr val="1F918C"/>
                          </a:solidFill>
                        </a:rPr>
                        <a:t>Placebo </a:t>
                      </a:r>
                    </a:p>
                    <a:p>
                      <a:pPr algn="ctr"/>
                      <a:r>
                        <a:rPr lang="en-US" sz="2400" dirty="0">
                          <a:solidFill>
                            <a:srgbClr val="1F918C"/>
                          </a:solidFill>
                        </a:rPr>
                        <a:t>(N=3881)</a:t>
                      </a:r>
                      <a:endParaRPr lang="en-US" sz="2400" dirty="0">
                        <a:solidFill>
                          <a:srgbClr val="1F918C"/>
                        </a:solidFill>
                        <a:latin typeface="+mn-lt"/>
                      </a:endParaRPr>
                    </a:p>
                  </a:txBody>
                  <a:tcPr anchor="ctr"/>
                </a:tc>
                <a:extLst>
                  <a:ext uri="{0D108BD9-81ED-4DB2-BD59-A6C34878D82A}">
                    <a16:rowId xmlns:a16="http://schemas.microsoft.com/office/drawing/2014/main" val="2386758532"/>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ASCVD risk score (%)</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Median (Q1 – Q3)</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4.5 (2.1-7.0)</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4.5 (2.1-7.0)</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4.5 (2.2-7.0)</a:t>
                      </a:r>
                      <a:endParaRPr lang="en-US" sz="2400" dirty="0">
                        <a:solidFill>
                          <a:srgbClr val="1F918C"/>
                        </a:solidFill>
                        <a:latin typeface="+mn-lt"/>
                      </a:endParaRPr>
                    </a:p>
                  </a:txBody>
                  <a:tcPr anchor="ctr"/>
                </a:tc>
                <a:extLst>
                  <a:ext uri="{0D108BD9-81ED-4DB2-BD59-A6C34878D82A}">
                    <a16:rowId xmlns:a16="http://schemas.microsoft.com/office/drawing/2014/main" val="3045642563"/>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LDL- cholesterol (mg/dL)</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Median (Q1 – Q3)</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108 (87-128)</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109 (87-128)</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108 (87-127)</a:t>
                      </a:r>
                      <a:endParaRPr lang="en-US" sz="2400" dirty="0">
                        <a:solidFill>
                          <a:srgbClr val="1F918C"/>
                        </a:solidFill>
                        <a:latin typeface="+mn-lt"/>
                      </a:endParaRPr>
                    </a:p>
                  </a:txBody>
                  <a:tcPr anchor="ctr"/>
                </a:tc>
                <a:extLst>
                  <a:ext uri="{0D108BD9-81ED-4DB2-BD59-A6C34878D82A}">
                    <a16:rowId xmlns:a16="http://schemas.microsoft.com/office/drawing/2014/main" val="2421079040"/>
                  </a:ext>
                </a:extLst>
              </a:tr>
              <a:tr h="32947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CD4 count (cells/mm3)</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Median (Q1 – Q3)</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621 (448-827)</a:t>
                      </a:r>
                      <a:endParaRPr lang="en-US" sz="2400" dirty="0">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620 (449-832)</a:t>
                      </a:r>
                      <a:endParaRPr lang="en-US" sz="2400" dirty="0">
                        <a:solidFill>
                          <a:srgbClr val="470055"/>
                        </a:solidFill>
                        <a:latin typeface="+mn-lt"/>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622 (445-824)</a:t>
                      </a:r>
                      <a:endParaRPr lang="en-US" sz="2400" dirty="0">
                        <a:solidFill>
                          <a:srgbClr val="1F918C"/>
                        </a:solidFill>
                        <a:latin typeface="+mn-lt"/>
                      </a:endParaRPr>
                    </a:p>
                  </a:txBody>
                  <a:tcPr anchor="ctr"/>
                </a:tc>
                <a:extLst>
                  <a:ext uri="{0D108BD9-81ED-4DB2-BD59-A6C34878D82A}">
                    <a16:rowId xmlns:a16="http://schemas.microsoft.com/office/drawing/2014/main" val="1086705510"/>
                  </a:ext>
                </a:extLst>
              </a:tr>
              <a:tr h="5791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b="1" dirty="0"/>
                        <a:t>HIV Viral Load</a:t>
                      </a:r>
                      <a:endParaRPr lang="en-US" sz="2400" b="1" dirty="0">
                        <a:latin typeface="+mn-lt"/>
                      </a:endParaRP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undetectable</a:t>
                      </a: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t>5250 (88%)</a:t>
                      </a: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470055"/>
                          </a:solidFill>
                        </a:rPr>
                        <a:t>2641 (88%)</a:t>
                      </a: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400" dirty="0">
                          <a:solidFill>
                            <a:srgbClr val="1F918C"/>
                          </a:solidFill>
                        </a:rPr>
                        <a:t>2609 (87%)</a:t>
                      </a:r>
                    </a:p>
                  </a:txBody>
                  <a:tcPr anchor="ctr"/>
                </a:tc>
                <a:extLst>
                  <a:ext uri="{0D108BD9-81ED-4DB2-BD59-A6C34878D82A}">
                    <a16:rowId xmlns:a16="http://schemas.microsoft.com/office/drawing/2014/main" val="2716256185"/>
                  </a:ext>
                </a:extLst>
              </a:tr>
            </a:tbl>
          </a:graphicData>
        </a:graphic>
      </p:graphicFrame>
      <p:sp>
        <p:nvSpPr>
          <p:cNvPr id="6" name="TextBox 5">
            <a:extLst>
              <a:ext uri="{FF2B5EF4-FFF2-40B4-BE49-F238E27FC236}">
                <a16:creationId xmlns:a16="http://schemas.microsoft.com/office/drawing/2014/main" id="{E54DEE10-C766-405A-ABE2-9A802C8B163A}"/>
              </a:ext>
            </a:extLst>
          </p:cNvPr>
          <p:cNvSpPr txBox="1"/>
          <p:nvPr/>
        </p:nvSpPr>
        <p:spPr>
          <a:xfrm>
            <a:off x="8940800" y="6489700"/>
            <a:ext cx="2844433" cy="369332"/>
          </a:xfrm>
          <a:prstGeom prst="rect">
            <a:avLst/>
          </a:prstGeom>
          <a:noFill/>
        </p:spPr>
        <p:txBody>
          <a:bodyPr wrap="none" rtlCol="0">
            <a:spAutoFit/>
          </a:bodyPr>
          <a:lstStyle/>
          <a:p>
            <a:r>
              <a:rPr lang="en-US" dirty="0"/>
              <a:t>Grinspoon et al. NEJM, 2023</a:t>
            </a:r>
          </a:p>
        </p:txBody>
      </p:sp>
    </p:spTree>
    <p:extLst>
      <p:ext uri="{BB962C8B-B14F-4D97-AF65-F5344CB8AC3E}">
        <p14:creationId xmlns:p14="http://schemas.microsoft.com/office/powerpoint/2010/main" val="1732754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a:xfrm>
            <a:off x="838200" y="138880"/>
            <a:ext cx="10515600" cy="1325563"/>
          </a:xfrm>
        </p:spPr>
        <p:txBody>
          <a:bodyPr/>
          <a:lstStyle/>
          <a:p>
            <a:pPr algn="ctr"/>
            <a:r>
              <a:rPr lang="en-US" dirty="0"/>
              <a:t>Was treatment with pitavastatin effective to prevent major adverse cardiovascular events?</a:t>
            </a:r>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838200" y="1705000"/>
            <a:ext cx="4657531" cy="4351338"/>
          </a:xfrm>
        </p:spPr>
        <p:txBody>
          <a:bodyPr>
            <a:normAutofit/>
          </a:bodyPr>
          <a:lstStyle/>
          <a:p>
            <a:pPr marL="0" indent="0">
              <a:buNone/>
            </a:pPr>
            <a:r>
              <a:rPr lang="en-US" dirty="0"/>
              <a:t>Over an average of about 5 years of follow up, pitavastatin (4mg/day):</a:t>
            </a:r>
          </a:p>
          <a:p>
            <a:pPr marL="0" indent="0">
              <a:buNone/>
            </a:pPr>
            <a:endParaRPr lang="en-US" dirty="0"/>
          </a:p>
          <a:p>
            <a:pPr marL="0" indent="0">
              <a:buNone/>
            </a:pPr>
            <a:r>
              <a:rPr lang="en-US" dirty="0"/>
              <a:t>Reduced the risk of heart-related diseases such as heart attack, stroke, peripheral vascular disease, and related illnesses (‘MACE’) by 35%</a:t>
            </a:r>
          </a:p>
        </p:txBody>
      </p:sp>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9EB50-13D0-476D-A61F-57075CCAD2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C9A54E7-9C7C-D88F-A185-A12FA008876F}"/>
              </a:ext>
            </a:extLst>
          </p:cNvPr>
          <p:cNvGrpSpPr/>
          <p:nvPr/>
        </p:nvGrpSpPr>
        <p:grpSpPr>
          <a:xfrm>
            <a:off x="5666965" y="1973179"/>
            <a:ext cx="6013406" cy="4017096"/>
            <a:chOff x="32418" y="1770387"/>
            <a:chExt cx="6013406" cy="4017096"/>
          </a:xfrm>
        </p:grpSpPr>
        <p:pic>
          <p:nvPicPr>
            <p:cNvPr id="7" name="Picture 6">
              <a:extLst>
                <a:ext uri="{FF2B5EF4-FFF2-40B4-BE49-F238E27FC236}">
                  <a16:creationId xmlns:a16="http://schemas.microsoft.com/office/drawing/2014/main" id="{F74414B2-4C13-AB01-1801-220BD5D4A7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418" y="1770387"/>
              <a:ext cx="6013406" cy="4017096"/>
            </a:xfrm>
            <a:prstGeom prst="rect">
              <a:avLst/>
            </a:prstGeom>
            <a:noFill/>
          </p:spPr>
        </p:pic>
        <p:sp>
          <p:nvSpPr>
            <p:cNvPr id="8" name="TextBox 7">
              <a:extLst>
                <a:ext uri="{FF2B5EF4-FFF2-40B4-BE49-F238E27FC236}">
                  <a16:creationId xmlns:a16="http://schemas.microsoft.com/office/drawing/2014/main" id="{0565DB75-BB6E-11D4-A8FB-D0F496070148}"/>
                </a:ext>
              </a:extLst>
            </p:cNvPr>
            <p:cNvSpPr txBox="1"/>
            <p:nvPr/>
          </p:nvSpPr>
          <p:spPr>
            <a:xfrm>
              <a:off x="2735904" y="2481027"/>
              <a:ext cx="22259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-35% vs Placebo</a:t>
              </a:r>
            </a:p>
          </p:txBody>
        </p:sp>
      </p:grpSp>
      <p:cxnSp>
        <p:nvCxnSpPr>
          <p:cNvPr id="11" name="Straight Connector 10">
            <a:extLst>
              <a:ext uri="{FF2B5EF4-FFF2-40B4-BE49-F238E27FC236}">
                <a16:creationId xmlns:a16="http://schemas.microsoft.com/office/drawing/2014/main" id="{0E3BCDBA-9BE0-3432-AEFD-F92A6030C853}"/>
              </a:ext>
            </a:extLst>
          </p:cNvPr>
          <p:cNvCxnSpPr>
            <a:cxnSpLocks/>
          </p:cNvCxnSpPr>
          <p:nvPr/>
        </p:nvCxnSpPr>
        <p:spPr>
          <a:xfrm>
            <a:off x="1268973" y="1373483"/>
            <a:ext cx="9654053" cy="0"/>
          </a:xfrm>
          <a:prstGeom prst="line">
            <a:avLst/>
          </a:prstGeom>
          <a:ln w="28575">
            <a:solidFill>
              <a:srgbClr val="3DB5E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FF59C03-95A5-4D6D-AF46-2E5371D50821}"/>
              </a:ext>
            </a:extLst>
          </p:cNvPr>
          <p:cNvSpPr txBox="1"/>
          <p:nvPr/>
        </p:nvSpPr>
        <p:spPr>
          <a:xfrm>
            <a:off x="5646825" y="1624790"/>
            <a:ext cx="4027128" cy="369332"/>
          </a:xfrm>
          <a:prstGeom prst="rect">
            <a:avLst/>
          </a:prstGeom>
          <a:noFill/>
        </p:spPr>
        <p:txBody>
          <a:bodyPr wrap="none" rtlCol="0">
            <a:spAutoFit/>
          </a:bodyPr>
          <a:lstStyle/>
          <a:p>
            <a:r>
              <a:rPr lang="en-US" b="1" dirty="0"/>
              <a:t>First major adverse cardiovascular event</a:t>
            </a:r>
          </a:p>
        </p:txBody>
      </p:sp>
      <p:sp>
        <p:nvSpPr>
          <p:cNvPr id="10" name="TextBox 9">
            <a:extLst>
              <a:ext uri="{FF2B5EF4-FFF2-40B4-BE49-F238E27FC236}">
                <a16:creationId xmlns:a16="http://schemas.microsoft.com/office/drawing/2014/main" id="{C17A5128-D313-4B5F-80F1-7C6941ED5D58}"/>
              </a:ext>
            </a:extLst>
          </p:cNvPr>
          <p:cNvSpPr txBox="1"/>
          <p:nvPr/>
        </p:nvSpPr>
        <p:spPr>
          <a:xfrm>
            <a:off x="8953500" y="6489700"/>
            <a:ext cx="2844433" cy="369332"/>
          </a:xfrm>
          <a:prstGeom prst="rect">
            <a:avLst/>
          </a:prstGeom>
          <a:noFill/>
        </p:spPr>
        <p:txBody>
          <a:bodyPr wrap="none" rtlCol="0">
            <a:spAutoFit/>
          </a:bodyPr>
          <a:lstStyle/>
          <a:p>
            <a:r>
              <a:rPr lang="en-US" dirty="0"/>
              <a:t>Grinspoon et al. NEJM, 2023</a:t>
            </a:r>
          </a:p>
        </p:txBody>
      </p:sp>
    </p:spTree>
    <p:extLst>
      <p:ext uri="{BB962C8B-B14F-4D97-AF65-F5344CB8AC3E}">
        <p14:creationId xmlns:p14="http://schemas.microsoft.com/office/powerpoint/2010/main" val="168990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6E4B-BF4C-4B81-A648-123F42FFA3A8}"/>
              </a:ext>
            </a:extLst>
          </p:cNvPr>
          <p:cNvSpPr>
            <a:spLocks noGrp="1"/>
          </p:cNvSpPr>
          <p:nvPr>
            <p:ph type="title"/>
          </p:nvPr>
        </p:nvSpPr>
        <p:spPr>
          <a:xfrm>
            <a:off x="444500" y="-242409"/>
            <a:ext cx="11506200" cy="1325563"/>
          </a:xfrm>
        </p:spPr>
        <p:txBody>
          <a:bodyPr/>
          <a:lstStyle/>
          <a:p>
            <a:r>
              <a:rPr lang="en-US" dirty="0"/>
              <a:t>Change in LDL cholesterol from entry to month 72</a:t>
            </a:r>
          </a:p>
        </p:txBody>
      </p:sp>
      <p:sp>
        <p:nvSpPr>
          <p:cNvPr id="4" name="Slide Number Placeholder 3">
            <a:extLst>
              <a:ext uri="{FF2B5EF4-FFF2-40B4-BE49-F238E27FC236}">
                <a16:creationId xmlns:a16="http://schemas.microsoft.com/office/drawing/2014/main" id="{EDC029B0-6D0C-4985-9D3D-442A9ABA3367}"/>
              </a:ext>
            </a:extLst>
          </p:cNvPr>
          <p:cNvSpPr>
            <a:spLocks noGrp="1"/>
          </p:cNvSpPr>
          <p:nvPr>
            <p:ph type="sldNum" sz="quarter" idx="12"/>
          </p:nvPr>
        </p:nvSpPr>
        <p:spPr>
          <a:xfrm>
            <a:off x="9448800" y="6493933"/>
            <a:ext cx="2743200" cy="365125"/>
          </a:xfrm>
        </p:spPr>
        <p:txBody>
          <a:bodyPr/>
          <a:lstStyle/>
          <a:p>
            <a:fld id="{3709EB50-13D0-476D-A61F-57075CCAD25C}" type="slidenum">
              <a:rPr lang="en-US" smtClean="0"/>
              <a:t>19</a:t>
            </a:fld>
            <a:endParaRPr lang="en-US"/>
          </a:p>
        </p:txBody>
      </p:sp>
      <p:graphicFrame>
        <p:nvGraphicFramePr>
          <p:cNvPr id="7" name="Chart 6">
            <a:extLst>
              <a:ext uri="{FF2B5EF4-FFF2-40B4-BE49-F238E27FC236}">
                <a16:creationId xmlns:a16="http://schemas.microsoft.com/office/drawing/2014/main" id="{E5ACDDF6-1626-424A-A6B7-B8F0A59810B7}"/>
              </a:ext>
            </a:extLst>
          </p:cNvPr>
          <p:cNvGraphicFramePr/>
          <p:nvPr>
            <p:extLst>
              <p:ext uri="{D42A27DB-BD31-4B8C-83A1-F6EECF244321}">
                <p14:modId xmlns:p14="http://schemas.microsoft.com/office/powerpoint/2010/main" val="4289202935"/>
              </p:ext>
            </p:extLst>
          </p:nvPr>
        </p:nvGraphicFramePr>
        <p:xfrm>
          <a:off x="2032000" y="9482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282AB361-474C-4F10-A95F-B68C1C659943}"/>
              </a:ext>
            </a:extLst>
          </p:cNvPr>
          <p:cNvSpPr txBox="1"/>
          <p:nvPr/>
        </p:nvSpPr>
        <p:spPr>
          <a:xfrm>
            <a:off x="3594100" y="6121400"/>
            <a:ext cx="735009" cy="400110"/>
          </a:xfrm>
          <a:prstGeom prst="rect">
            <a:avLst/>
          </a:prstGeom>
          <a:noFill/>
        </p:spPr>
        <p:txBody>
          <a:bodyPr wrap="none" rtlCol="0">
            <a:spAutoFit/>
          </a:bodyPr>
          <a:lstStyle/>
          <a:p>
            <a:r>
              <a:rPr lang="en-US" sz="2000" dirty="0"/>
              <a:t>Entry</a:t>
            </a:r>
          </a:p>
        </p:txBody>
      </p:sp>
      <p:sp>
        <p:nvSpPr>
          <p:cNvPr id="13" name="TextBox 12">
            <a:extLst>
              <a:ext uri="{FF2B5EF4-FFF2-40B4-BE49-F238E27FC236}">
                <a16:creationId xmlns:a16="http://schemas.microsoft.com/office/drawing/2014/main" id="{AF3C2E9D-BCC5-45A8-8EDF-12EDBD672498}"/>
              </a:ext>
            </a:extLst>
          </p:cNvPr>
          <p:cNvSpPr txBox="1"/>
          <p:nvPr/>
        </p:nvSpPr>
        <p:spPr>
          <a:xfrm>
            <a:off x="4550166" y="6134100"/>
            <a:ext cx="1209818" cy="400110"/>
          </a:xfrm>
          <a:prstGeom prst="rect">
            <a:avLst/>
          </a:prstGeom>
          <a:noFill/>
        </p:spPr>
        <p:txBody>
          <a:bodyPr wrap="none" rtlCol="0">
            <a:spAutoFit/>
          </a:bodyPr>
          <a:lstStyle/>
          <a:p>
            <a:r>
              <a:rPr lang="en-US" sz="2000" dirty="0"/>
              <a:t>Month 72</a:t>
            </a:r>
          </a:p>
        </p:txBody>
      </p:sp>
      <p:sp>
        <p:nvSpPr>
          <p:cNvPr id="14" name="TextBox 13">
            <a:extLst>
              <a:ext uri="{FF2B5EF4-FFF2-40B4-BE49-F238E27FC236}">
                <a16:creationId xmlns:a16="http://schemas.microsoft.com/office/drawing/2014/main" id="{289B3CF0-DD66-48EA-BE21-F316B1EA504A}"/>
              </a:ext>
            </a:extLst>
          </p:cNvPr>
          <p:cNvSpPr txBox="1"/>
          <p:nvPr/>
        </p:nvSpPr>
        <p:spPr>
          <a:xfrm>
            <a:off x="7239000" y="6121400"/>
            <a:ext cx="735009" cy="400110"/>
          </a:xfrm>
          <a:prstGeom prst="rect">
            <a:avLst/>
          </a:prstGeom>
          <a:noFill/>
        </p:spPr>
        <p:txBody>
          <a:bodyPr wrap="none" rtlCol="0">
            <a:spAutoFit/>
          </a:bodyPr>
          <a:lstStyle/>
          <a:p>
            <a:r>
              <a:rPr lang="en-US" sz="2000" dirty="0"/>
              <a:t>Entry</a:t>
            </a:r>
          </a:p>
        </p:txBody>
      </p:sp>
      <p:sp>
        <p:nvSpPr>
          <p:cNvPr id="15" name="TextBox 14">
            <a:extLst>
              <a:ext uri="{FF2B5EF4-FFF2-40B4-BE49-F238E27FC236}">
                <a16:creationId xmlns:a16="http://schemas.microsoft.com/office/drawing/2014/main" id="{76A89001-E2FF-413D-BCB6-5BEF3A869A9E}"/>
              </a:ext>
            </a:extLst>
          </p:cNvPr>
          <p:cNvSpPr txBox="1"/>
          <p:nvPr/>
        </p:nvSpPr>
        <p:spPr>
          <a:xfrm>
            <a:off x="8225888" y="6134100"/>
            <a:ext cx="1209818" cy="400110"/>
          </a:xfrm>
          <a:prstGeom prst="rect">
            <a:avLst/>
          </a:prstGeom>
          <a:noFill/>
        </p:spPr>
        <p:txBody>
          <a:bodyPr wrap="none" rtlCol="0">
            <a:spAutoFit/>
          </a:bodyPr>
          <a:lstStyle/>
          <a:p>
            <a:r>
              <a:rPr lang="en-US" sz="2000" dirty="0"/>
              <a:t>Month 72</a:t>
            </a:r>
          </a:p>
        </p:txBody>
      </p:sp>
      <p:sp>
        <p:nvSpPr>
          <p:cNvPr id="16" name="TextBox 15">
            <a:extLst>
              <a:ext uri="{FF2B5EF4-FFF2-40B4-BE49-F238E27FC236}">
                <a16:creationId xmlns:a16="http://schemas.microsoft.com/office/drawing/2014/main" id="{A3932671-07FE-47DB-A878-C9CE7A3A6088}"/>
              </a:ext>
            </a:extLst>
          </p:cNvPr>
          <p:cNvSpPr txBox="1"/>
          <p:nvPr/>
        </p:nvSpPr>
        <p:spPr>
          <a:xfrm rot="16200000">
            <a:off x="494893" y="3713034"/>
            <a:ext cx="3042051" cy="461665"/>
          </a:xfrm>
          <a:prstGeom prst="rect">
            <a:avLst/>
          </a:prstGeom>
          <a:noFill/>
        </p:spPr>
        <p:txBody>
          <a:bodyPr wrap="none" rtlCol="0">
            <a:spAutoFit/>
          </a:bodyPr>
          <a:lstStyle/>
          <a:p>
            <a:r>
              <a:rPr lang="en-US" sz="2400" dirty="0"/>
              <a:t>LDL cholesterol, mg/dL</a:t>
            </a:r>
          </a:p>
        </p:txBody>
      </p:sp>
      <p:sp>
        <p:nvSpPr>
          <p:cNvPr id="17" name="Arrow: Down 16">
            <a:extLst>
              <a:ext uri="{FF2B5EF4-FFF2-40B4-BE49-F238E27FC236}">
                <a16:creationId xmlns:a16="http://schemas.microsoft.com/office/drawing/2014/main" id="{A4BEADF9-0FF2-46BC-B086-F8081460ED3B}"/>
              </a:ext>
            </a:extLst>
          </p:cNvPr>
          <p:cNvSpPr/>
          <p:nvPr/>
        </p:nvSpPr>
        <p:spPr>
          <a:xfrm>
            <a:off x="4521200" y="1346200"/>
            <a:ext cx="215900" cy="61670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59379DED-DF4E-4C30-B6D8-117EAAE2B975}"/>
              </a:ext>
            </a:extLst>
          </p:cNvPr>
          <p:cNvSpPr/>
          <p:nvPr/>
        </p:nvSpPr>
        <p:spPr>
          <a:xfrm>
            <a:off x="8280400" y="1308100"/>
            <a:ext cx="215900" cy="616707"/>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33F12A-D832-4F16-82FB-6D7A487AD5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23471" y="6429923"/>
            <a:ext cx="3619500" cy="400111"/>
          </a:xfrm>
          <a:prstGeom prst="rect">
            <a:avLst/>
          </a:prstGeom>
        </p:spPr>
      </p:pic>
    </p:spTree>
    <p:extLst>
      <p:ext uri="{BB962C8B-B14F-4D97-AF65-F5344CB8AC3E}">
        <p14:creationId xmlns:p14="http://schemas.microsoft.com/office/powerpoint/2010/main" val="47931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EF76F9-C8AF-4F65-8673-4D4028A1BB1B}"/>
              </a:ext>
            </a:extLst>
          </p:cNvPr>
          <p:cNvPicPr>
            <a:picLocks noChangeAspect="1"/>
          </p:cNvPicPr>
          <p:nvPr/>
        </p:nvPicPr>
        <p:blipFill>
          <a:blip r:embed="rId3"/>
          <a:stretch>
            <a:fillRect/>
          </a:stretch>
        </p:blipFill>
        <p:spPr>
          <a:xfrm>
            <a:off x="3392220" y="591670"/>
            <a:ext cx="5402963" cy="2742004"/>
          </a:xfrm>
          <a:prstGeom prst="rect">
            <a:avLst/>
          </a:prstGeom>
        </p:spPr>
      </p:pic>
      <p:sp>
        <p:nvSpPr>
          <p:cNvPr id="12"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B5B544A-886A-A9E3-5304-A3F4987E1476}"/>
              </a:ext>
            </a:extLst>
          </p:cNvPr>
          <p:cNvSpPr>
            <a:spLocks noGrp="1"/>
          </p:cNvSpPr>
          <p:nvPr>
            <p:ph type="sldNum" sz="quarter" idx="12"/>
          </p:nvPr>
        </p:nvSpPr>
        <p:spPr>
          <a:xfrm>
            <a:off x="8610600" y="6356350"/>
            <a:ext cx="2743200" cy="365125"/>
          </a:xfrm>
        </p:spPr>
        <p:txBody>
          <a:bodyPr>
            <a:normAutofit/>
          </a:bodyPr>
          <a:lstStyle/>
          <a:p>
            <a:pPr>
              <a:spcAft>
                <a:spcPts val="600"/>
              </a:spcAft>
            </a:pPr>
            <a:fld id="{3709EB50-13D0-476D-A61F-57075CCAD25C}" type="slidenum">
              <a:rPr lang="en-US" smtClean="0"/>
              <a:pPr>
                <a:spcAft>
                  <a:spcPts val="600"/>
                </a:spcAft>
              </a:pPr>
              <a:t>2</a:t>
            </a:fld>
            <a:endParaRPr lang="en-US"/>
          </a:p>
        </p:txBody>
      </p:sp>
      <p:sp>
        <p:nvSpPr>
          <p:cNvPr id="5" name="Title 4">
            <a:extLst>
              <a:ext uri="{FF2B5EF4-FFF2-40B4-BE49-F238E27FC236}">
                <a16:creationId xmlns:a16="http://schemas.microsoft.com/office/drawing/2014/main" id="{B0948B8F-9053-4277-01D1-805F073E9736}"/>
              </a:ext>
            </a:extLst>
          </p:cNvPr>
          <p:cNvSpPr>
            <a:spLocks noGrp="1"/>
          </p:cNvSpPr>
          <p:nvPr>
            <p:ph type="ctrTitle"/>
          </p:nvPr>
        </p:nvSpPr>
        <p:spPr>
          <a:xfrm>
            <a:off x="638882" y="3577456"/>
            <a:ext cx="10909640" cy="1687814"/>
          </a:xfrm>
        </p:spPr>
        <p:txBody>
          <a:bodyPr anchor="b">
            <a:normAutofit/>
          </a:bodyPr>
          <a:lstStyle/>
          <a:p>
            <a:pPr>
              <a:lnSpc>
                <a:spcPct val="90000"/>
              </a:lnSpc>
            </a:pPr>
            <a:r>
              <a:rPr lang="en-US" sz="5600" dirty="0"/>
              <a:t>Background:</a:t>
            </a:r>
            <a:br>
              <a:rPr lang="en-US" sz="5600" dirty="0"/>
            </a:br>
            <a:r>
              <a:rPr lang="en-US" sz="5600" dirty="0"/>
              <a:t>Why REPRIEVE?</a:t>
            </a:r>
          </a:p>
        </p:txBody>
      </p:sp>
    </p:spTree>
    <p:extLst>
      <p:ext uri="{BB962C8B-B14F-4D97-AF65-F5344CB8AC3E}">
        <p14:creationId xmlns:p14="http://schemas.microsoft.com/office/powerpoint/2010/main" val="269670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21E85-DB1C-4E99-A3C2-4054D6094819}"/>
              </a:ext>
            </a:extLst>
          </p:cNvPr>
          <p:cNvSpPr>
            <a:spLocks noGrp="1"/>
          </p:cNvSpPr>
          <p:nvPr>
            <p:ph type="title"/>
          </p:nvPr>
        </p:nvSpPr>
        <p:spPr>
          <a:xfrm>
            <a:off x="3084098" y="29492"/>
            <a:ext cx="10515600" cy="1325563"/>
          </a:xfrm>
        </p:spPr>
        <p:txBody>
          <a:bodyPr/>
          <a:lstStyle/>
          <a:p>
            <a:r>
              <a:rPr lang="en-US" dirty="0"/>
              <a:t>Was pitavastatin safe?</a:t>
            </a:r>
          </a:p>
        </p:txBody>
      </p:sp>
      <p:graphicFrame>
        <p:nvGraphicFramePr>
          <p:cNvPr id="8" name="Content Placeholder 7">
            <a:extLst>
              <a:ext uri="{FF2B5EF4-FFF2-40B4-BE49-F238E27FC236}">
                <a16:creationId xmlns:a16="http://schemas.microsoft.com/office/drawing/2014/main" id="{45215368-F850-41D6-B37E-6A6C2D0897EC}"/>
              </a:ext>
            </a:extLst>
          </p:cNvPr>
          <p:cNvGraphicFramePr>
            <a:graphicFrameLocks noGrp="1"/>
          </p:cNvGraphicFramePr>
          <p:nvPr>
            <p:ph idx="1"/>
            <p:extLst>
              <p:ext uri="{D42A27DB-BD31-4B8C-83A1-F6EECF244321}">
                <p14:modId xmlns:p14="http://schemas.microsoft.com/office/powerpoint/2010/main" val="3117696006"/>
              </p:ext>
            </p:extLst>
          </p:nvPr>
        </p:nvGraphicFramePr>
        <p:xfrm>
          <a:off x="2458452" y="1571500"/>
          <a:ext cx="5995737" cy="503237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9E8A51FB-8DB2-4550-B9C3-AC5B1EFEE264}"/>
              </a:ext>
            </a:extLst>
          </p:cNvPr>
          <p:cNvSpPr>
            <a:spLocks noGrp="1"/>
          </p:cNvSpPr>
          <p:nvPr>
            <p:ph type="sldNum" sz="quarter" idx="12"/>
          </p:nvPr>
        </p:nvSpPr>
        <p:spPr/>
        <p:txBody>
          <a:bodyPr/>
          <a:lstStyle/>
          <a:p>
            <a:fld id="{3709EB50-13D0-476D-A61F-57075CCAD25C}" type="slidenum">
              <a:rPr lang="en-US" smtClean="0"/>
              <a:t>20</a:t>
            </a:fld>
            <a:endParaRPr lang="en-US"/>
          </a:p>
        </p:txBody>
      </p:sp>
      <p:sp>
        <p:nvSpPr>
          <p:cNvPr id="11" name="TextBox 10">
            <a:extLst>
              <a:ext uri="{FF2B5EF4-FFF2-40B4-BE49-F238E27FC236}">
                <a16:creationId xmlns:a16="http://schemas.microsoft.com/office/drawing/2014/main" id="{1A725CDD-F5F7-4DF0-A92E-B4CDF7BDDE6C}"/>
              </a:ext>
            </a:extLst>
          </p:cNvPr>
          <p:cNvSpPr txBox="1"/>
          <p:nvPr/>
        </p:nvSpPr>
        <p:spPr>
          <a:xfrm>
            <a:off x="3946357" y="3112168"/>
            <a:ext cx="764979" cy="461665"/>
          </a:xfrm>
          <a:prstGeom prst="rect">
            <a:avLst/>
          </a:prstGeom>
          <a:noFill/>
        </p:spPr>
        <p:txBody>
          <a:bodyPr wrap="square" rtlCol="0">
            <a:spAutoFit/>
          </a:bodyPr>
          <a:lstStyle/>
          <a:p>
            <a:r>
              <a:rPr lang="en-US" sz="2400" b="1" dirty="0">
                <a:solidFill>
                  <a:srgbClr val="7030A0"/>
                </a:solidFill>
              </a:rPr>
              <a:t>4.16</a:t>
            </a:r>
          </a:p>
        </p:txBody>
      </p:sp>
      <p:sp>
        <p:nvSpPr>
          <p:cNvPr id="12" name="TextBox 11">
            <a:extLst>
              <a:ext uri="{FF2B5EF4-FFF2-40B4-BE49-F238E27FC236}">
                <a16:creationId xmlns:a16="http://schemas.microsoft.com/office/drawing/2014/main" id="{872798CB-5D65-488C-BDFD-623D99E0712E}"/>
              </a:ext>
            </a:extLst>
          </p:cNvPr>
          <p:cNvSpPr txBox="1"/>
          <p:nvPr/>
        </p:nvSpPr>
        <p:spPr>
          <a:xfrm>
            <a:off x="6713621" y="3152274"/>
            <a:ext cx="764979" cy="461665"/>
          </a:xfrm>
          <a:prstGeom prst="rect">
            <a:avLst/>
          </a:prstGeom>
          <a:noFill/>
        </p:spPr>
        <p:txBody>
          <a:bodyPr wrap="square" rtlCol="0">
            <a:spAutoFit/>
          </a:bodyPr>
          <a:lstStyle/>
          <a:p>
            <a:r>
              <a:rPr lang="en-US" sz="2400" b="1" dirty="0">
                <a:solidFill>
                  <a:schemeClr val="accent3">
                    <a:lumMod val="75000"/>
                  </a:schemeClr>
                </a:solidFill>
              </a:rPr>
              <a:t>4.13</a:t>
            </a:r>
          </a:p>
        </p:txBody>
      </p:sp>
      <p:sp>
        <p:nvSpPr>
          <p:cNvPr id="14" name="TextBox 13">
            <a:extLst>
              <a:ext uri="{FF2B5EF4-FFF2-40B4-BE49-F238E27FC236}">
                <a16:creationId xmlns:a16="http://schemas.microsoft.com/office/drawing/2014/main" id="{127E2655-F697-4357-A0BC-5B86DEDADFC0}"/>
              </a:ext>
            </a:extLst>
          </p:cNvPr>
          <p:cNvSpPr txBox="1"/>
          <p:nvPr/>
        </p:nvSpPr>
        <p:spPr>
          <a:xfrm rot="16200000">
            <a:off x="-203724" y="3217896"/>
            <a:ext cx="4810869" cy="461665"/>
          </a:xfrm>
          <a:prstGeom prst="rect">
            <a:avLst/>
          </a:prstGeom>
          <a:noFill/>
        </p:spPr>
        <p:txBody>
          <a:bodyPr wrap="none" rtlCol="0">
            <a:spAutoFit/>
          </a:bodyPr>
          <a:lstStyle/>
          <a:p>
            <a:r>
              <a:rPr lang="en-US" sz="2400" b="1" dirty="0"/>
              <a:t>Incidence Rate per 100 person-years</a:t>
            </a:r>
          </a:p>
        </p:txBody>
      </p:sp>
      <p:sp>
        <p:nvSpPr>
          <p:cNvPr id="15" name="TextBox 14">
            <a:extLst>
              <a:ext uri="{FF2B5EF4-FFF2-40B4-BE49-F238E27FC236}">
                <a16:creationId xmlns:a16="http://schemas.microsoft.com/office/drawing/2014/main" id="{DEE407FC-58FD-48A8-A873-E0219A2125D8}"/>
              </a:ext>
            </a:extLst>
          </p:cNvPr>
          <p:cNvSpPr txBox="1"/>
          <p:nvPr/>
        </p:nvSpPr>
        <p:spPr>
          <a:xfrm>
            <a:off x="3661611" y="1050811"/>
            <a:ext cx="4303550" cy="461665"/>
          </a:xfrm>
          <a:prstGeom prst="rect">
            <a:avLst/>
          </a:prstGeom>
          <a:noFill/>
        </p:spPr>
        <p:txBody>
          <a:bodyPr wrap="none" rtlCol="0">
            <a:spAutoFit/>
          </a:bodyPr>
          <a:lstStyle/>
          <a:p>
            <a:r>
              <a:rPr lang="en-US" sz="2400" b="1" dirty="0"/>
              <a:t>Nonfatal Serious Adverse Events</a:t>
            </a:r>
          </a:p>
        </p:txBody>
      </p:sp>
      <p:sp>
        <p:nvSpPr>
          <p:cNvPr id="16" name="TextBox 15">
            <a:extLst>
              <a:ext uri="{FF2B5EF4-FFF2-40B4-BE49-F238E27FC236}">
                <a16:creationId xmlns:a16="http://schemas.microsoft.com/office/drawing/2014/main" id="{D404B630-DF2E-46B7-A137-77A2CC4A4E98}"/>
              </a:ext>
            </a:extLst>
          </p:cNvPr>
          <p:cNvSpPr txBox="1"/>
          <p:nvPr/>
        </p:nvSpPr>
        <p:spPr>
          <a:xfrm>
            <a:off x="3679657" y="1544255"/>
            <a:ext cx="4352282" cy="369332"/>
          </a:xfrm>
          <a:prstGeom prst="rect">
            <a:avLst/>
          </a:prstGeom>
          <a:noFill/>
        </p:spPr>
        <p:txBody>
          <a:bodyPr wrap="none" rtlCol="0">
            <a:spAutoFit/>
          </a:bodyPr>
          <a:lstStyle/>
          <a:p>
            <a:r>
              <a:rPr lang="en-US" dirty="0"/>
              <a:t>Incidence rate ratio: 1.01 (95% CI, 0.91-1.12)</a:t>
            </a:r>
          </a:p>
        </p:txBody>
      </p:sp>
      <p:sp>
        <p:nvSpPr>
          <p:cNvPr id="20" name="TextBox 19">
            <a:extLst>
              <a:ext uri="{FF2B5EF4-FFF2-40B4-BE49-F238E27FC236}">
                <a16:creationId xmlns:a16="http://schemas.microsoft.com/office/drawing/2014/main" id="{71F6CE68-68B1-40B3-AA70-A87022B4D18B}"/>
              </a:ext>
            </a:extLst>
          </p:cNvPr>
          <p:cNvSpPr txBox="1"/>
          <p:nvPr/>
        </p:nvSpPr>
        <p:spPr>
          <a:xfrm>
            <a:off x="5368249" y="3722783"/>
            <a:ext cx="952341" cy="1569660"/>
          </a:xfrm>
          <a:prstGeom prst="rect">
            <a:avLst/>
          </a:prstGeom>
          <a:noFill/>
        </p:spPr>
        <p:txBody>
          <a:bodyPr wrap="square">
            <a:spAutoFit/>
          </a:bodyPr>
          <a:lstStyle/>
          <a:p>
            <a:r>
              <a:rPr lang="en-US" sz="9600" b="0" i="0" dirty="0">
                <a:solidFill>
                  <a:schemeClr val="accent6">
                    <a:lumMod val="60000"/>
                    <a:lumOff val="40000"/>
                  </a:schemeClr>
                </a:solidFill>
                <a:effectLst/>
              </a:rPr>
              <a:t>≈</a:t>
            </a:r>
            <a:endParaRPr lang="en-US" sz="9600" dirty="0">
              <a:solidFill>
                <a:schemeClr val="accent6">
                  <a:lumMod val="60000"/>
                  <a:lumOff val="40000"/>
                </a:schemeClr>
              </a:solidFill>
            </a:endParaRPr>
          </a:p>
        </p:txBody>
      </p:sp>
    </p:spTree>
    <p:extLst>
      <p:ext uri="{BB962C8B-B14F-4D97-AF65-F5344CB8AC3E}">
        <p14:creationId xmlns:p14="http://schemas.microsoft.com/office/powerpoint/2010/main" val="2083189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E6317E-AA3C-4DAB-A932-66AD16C387E1}"/>
              </a:ext>
            </a:extLst>
          </p:cNvPr>
          <p:cNvSpPr>
            <a:spLocks noGrp="1"/>
          </p:cNvSpPr>
          <p:nvPr>
            <p:ph type="sldNum" sz="quarter" idx="12"/>
          </p:nvPr>
        </p:nvSpPr>
        <p:spPr/>
        <p:txBody>
          <a:bodyPr/>
          <a:lstStyle/>
          <a:p>
            <a:fld id="{3709EB50-13D0-476D-A61F-57075CCAD25C}" type="slidenum">
              <a:rPr lang="en-US" smtClean="0"/>
              <a:t>21</a:t>
            </a:fld>
            <a:endParaRPr lang="en-US"/>
          </a:p>
        </p:txBody>
      </p:sp>
      <p:graphicFrame>
        <p:nvGraphicFramePr>
          <p:cNvPr id="7" name="Content Placeholder 7">
            <a:extLst>
              <a:ext uri="{FF2B5EF4-FFF2-40B4-BE49-F238E27FC236}">
                <a16:creationId xmlns:a16="http://schemas.microsoft.com/office/drawing/2014/main" id="{0C87929C-7451-4C6F-A118-004DDCD693B7}"/>
              </a:ext>
            </a:extLst>
          </p:cNvPr>
          <p:cNvGraphicFramePr>
            <a:graphicFrameLocks/>
          </p:cNvGraphicFramePr>
          <p:nvPr>
            <p:extLst>
              <p:ext uri="{D42A27DB-BD31-4B8C-83A1-F6EECF244321}">
                <p14:modId xmlns:p14="http://schemas.microsoft.com/office/powerpoint/2010/main" val="1057614787"/>
              </p:ext>
            </p:extLst>
          </p:nvPr>
        </p:nvGraphicFramePr>
        <p:xfrm>
          <a:off x="2458452" y="1571500"/>
          <a:ext cx="5995737" cy="50323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A3A36AB-CF5C-4692-BB59-2088F37EE860}"/>
              </a:ext>
            </a:extLst>
          </p:cNvPr>
          <p:cNvSpPr txBox="1"/>
          <p:nvPr/>
        </p:nvSpPr>
        <p:spPr>
          <a:xfrm>
            <a:off x="4010525" y="4491785"/>
            <a:ext cx="764979" cy="461665"/>
          </a:xfrm>
          <a:prstGeom prst="rect">
            <a:avLst/>
          </a:prstGeom>
          <a:noFill/>
        </p:spPr>
        <p:txBody>
          <a:bodyPr wrap="square" rtlCol="0">
            <a:spAutoFit/>
          </a:bodyPr>
          <a:lstStyle/>
          <a:p>
            <a:r>
              <a:rPr lang="en-US" sz="2400" b="1" dirty="0">
                <a:solidFill>
                  <a:srgbClr val="7030A0"/>
                </a:solidFill>
              </a:rPr>
              <a:t>1.13</a:t>
            </a:r>
          </a:p>
        </p:txBody>
      </p:sp>
      <p:sp>
        <p:nvSpPr>
          <p:cNvPr id="9" name="TextBox 8">
            <a:extLst>
              <a:ext uri="{FF2B5EF4-FFF2-40B4-BE49-F238E27FC236}">
                <a16:creationId xmlns:a16="http://schemas.microsoft.com/office/drawing/2014/main" id="{B9C88844-A98B-4026-B8B8-230F34A29E07}"/>
              </a:ext>
            </a:extLst>
          </p:cNvPr>
          <p:cNvSpPr txBox="1"/>
          <p:nvPr/>
        </p:nvSpPr>
        <p:spPr>
          <a:xfrm>
            <a:off x="6713621" y="4644185"/>
            <a:ext cx="764979" cy="461665"/>
          </a:xfrm>
          <a:prstGeom prst="rect">
            <a:avLst/>
          </a:prstGeom>
          <a:noFill/>
        </p:spPr>
        <p:txBody>
          <a:bodyPr wrap="square" rtlCol="0">
            <a:spAutoFit/>
          </a:bodyPr>
          <a:lstStyle/>
          <a:p>
            <a:r>
              <a:rPr lang="en-US" sz="2400" b="1" dirty="0">
                <a:solidFill>
                  <a:schemeClr val="accent3">
                    <a:lumMod val="75000"/>
                  </a:schemeClr>
                </a:solidFill>
              </a:rPr>
              <a:t>0.84</a:t>
            </a:r>
          </a:p>
        </p:txBody>
      </p:sp>
      <p:sp>
        <p:nvSpPr>
          <p:cNvPr id="10" name="TextBox 9">
            <a:extLst>
              <a:ext uri="{FF2B5EF4-FFF2-40B4-BE49-F238E27FC236}">
                <a16:creationId xmlns:a16="http://schemas.microsoft.com/office/drawing/2014/main" id="{321C9FE8-AE9E-4666-8ACC-56A80F8F1E94}"/>
              </a:ext>
            </a:extLst>
          </p:cNvPr>
          <p:cNvSpPr txBox="1"/>
          <p:nvPr/>
        </p:nvSpPr>
        <p:spPr>
          <a:xfrm rot="16200000">
            <a:off x="-203724" y="3217896"/>
            <a:ext cx="4810869" cy="461665"/>
          </a:xfrm>
          <a:prstGeom prst="rect">
            <a:avLst/>
          </a:prstGeom>
          <a:noFill/>
        </p:spPr>
        <p:txBody>
          <a:bodyPr wrap="none" rtlCol="0">
            <a:spAutoFit/>
          </a:bodyPr>
          <a:lstStyle/>
          <a:p>
            <a:r>
              <a:rPr lang="en-US" sz="2400" b="1" dirty="0"/>
              <a:t>Incidence Rate per 100 person-years</a:t>
            </a:r>
          </a:p>
        </p:txBody>
      </p:sp>
      <p:sp>
        <p:nvSpPr>
          <p:cNvPr id="11" name="Title 1">
            <a:extLst>
              <a:ext uri="{FF2B5EF4-FFF2-40B4-BE49-F238E27FC236}">
                <a16:creationId xmlns:a16="http://schemas.microsoft.com/office/drawing/2014/main" id="{D813892C-9A16-410D-8AFE-1110240149B3}"/>
              </a:ext>
            </a:extLst>
          </p:cNvPr>
          <p:cNvSpPr>
            <a:spLocks noGrp="1"/>
          </p:cNvSpPr>
          <p:nvPr>
            <p:ph type="title"/>
          </p:nvPr>
        </p:nvSpPr>
        <p:spPr>
          <a:xfrm>
            <a:off x="3084098" y="29492"/>
            <a:ext cx="10515600" cy="1325563"/>
          </a:xfrm>
        </p:spPr>
        <p:txBody>
          <a:bodyPr/>
          <a:lstStyle/>
          <a:p>
            <a:r>
              <a:rPr lang="en-US" dirty="0"/>
              <a:t>Was pitavastatin safe?</a:t>
            </a:r>
          </a:p>
        </p:txBody>
      </p:sp>
      <p:sp>
        <p:nvSpPr>
          <p:cNvPr id="12" name="TextBox 11">
            <a:extLst>
              <a:ext uri="{FF2B5EF4-FFF2-40B4-BE49-F238E27FC236}">
                <a16:creationId xmlns:a16="http://schemas.microsoft.com/office/drawing/2014/main" id="{B4D7558F-83BD-41AA-8953-E3946542D568}"/>
              </a:ext>
            </a:extLst>
          </p:cNvPr>
          <p:cNvSpPr txBox="1"/>
          <p:nvPr/>
        </p:nvSpPr>
        <p:spPr>
          <a:xfrm>
            <a:off x="3661611" y="1050811"/>
            <a:ext cx="3593291" cy="461665"/>
          </a:xfrm>
          <a:prstGeom prst="rect">
            <a:avLst/>
          </a:prstGeom>
          <a:noFill/>
        </p:spPr>
        <p:txBody>
          <a:bodyPr wrap="none" rtlCol="0">
            <a:spAutoFit/>
          </a:bodyPr>
          <a:lstStyle/>
          <a:p>
            <a:r>
              <a:rPr lang="en-US" sz="2400" b="1" dirty="0"/>
              <a:t>Newly Diagnosed Diabetes</a:t>
            </a:r>
          </a:p>
        </p:txBody>
      </p:sp>
      <p:sp>
        <p:nvSpPr>
          <p:cNvPr id="13" name="TextBox 12">
            <a:extLst>
              <a:ext uri="{FF2B5EF4-FFF2-40B4-BE49-F238E27FC236}">
                <a16:creationId xmlns:a16="http://schemas.microsoft.com/office/drawing/2014/main" id="{E0E90897-7B4F-4146-8274-91D7441FF23C}"/>
              </a:ext>
            </a:extLst>
          </p:cNvPr>
          <p:cNvSpPr txBox="1"/>
          <p:nvPr/>
        </p:nvSpPr>
        <p:spPr>
          <a:xfrm>
            <a:off x="3679657" y="1544255"/>
            <a:ext cx="4352282" cy="369332"/>
          </a:xfrm>
          <a:prstGeom prst="rect">
            <a:avLst/>
          </a:prstGeom>
          <a:noFill/>
        </p:spPr>
        <p:txBody>
          <a:bodyPr wrap="none" rtlCol="0">
            <a:spAutoFit/>
          </a:bodyPr>
          <a:lstStyle/>
          <a:p>
            <a:r>
              <a:rPr lang="en-US" dirty="0"/>
              <a:t>Incidence rate ratio: 1.35 (95% CI, 1.09-1.66)</a:t>
            </a:r>
          </a:p>
        </p:txBody>
      </p:sp>
    </p:spTree>
    <p:extLst>
      <p:ext uri="{BB962C8B-B14F-4D97-AF65-F5344CB8AC3E}">
        <p14:creationId xmlns:p14="http://schemas.microsoft.com/office/powerpoint/2010/main" val="3458703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EB75A7-A71B-42F6-B47B-51267B302557}"/>
              </a:ext>
            </a:extLst>
          </p:cNvPr>
          <p:cNvSpPr>
            <a:spLocks noGrp="1"/>
          </p:cNvSpPr>
          <p:nvPr>
            <p:ph type="sldNum" sz="quarter" idx="12"/>
          </p:nvPr>
        </p:nvSpPr>
        <p:spPr/>
        <p:txBody>
          <a:bodyPr/>
          <a:lstStyle/>
          <a:p>
            <a:fld id="{3709EB50-13D0-476D-A61F-57075CCAD25C}" type="slidenum">
              <a:rPr lang="en-US" smtClean="0"/>
              <a:t>22</a:t>
            </a:fld>
            <a:endParaRPr lang="en-US"/>
          </a:p>
        </p:txBody>
      </p:sp>
      <p:graphicFrame>
        <p:nvGraphicFramePr>
          <p:cNvPr id="7" name="Content Placeholder 7">
            <a:extLst>
              <a:ext uri="{FF2B5EF4-FFF2-40B4-BE49-F238E27FC236}">
                <a16:creationId xmlns:a16="http://schemas.microsoft.com/office/drawing/2014/main" id="{7733A06A-3348-497A-B594-A9C47B95094F}"/>
              </a:ext>
            </a:extLst>
          </p:cNvPr>
          <p:cNvGraphicFramePr>
            <a:graphicFrameLocks/>
          </p:cNvGraphicFramePr>
          <p:nvPr>
            <p:extLst>
              <p:ext uri="{D42A27DB-BD31-4B8C-83A1-F6EECF244321}">
                <p14:modId xmlns:p14="http://schemas.microsoft.com/office/powerpoint/2010/main" val="403205268"/>
              </p:ext>
            </p:extLst>
          </p:nvPr>
        </p:nvGraphicFramePr>
        <p:xfrm>
          <a:off x="2458452" y="1571500"/>
          <a:ext cx="5995737" cy="50323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31B36AF-FEB5-4655-9EBA-5D4D84354A9C}"/>
              </a:ext>
            </a:extLst>
          </p:cNvPr>
          <p:cNvSpPr txBox="1"/>
          <p:nvPr/>
        </p:nvSpPr>
        <p:spPr>
          <a:xfrm>
            <a:off x="4010525" y="4796583"/>
            <a:ext cx="764979" cy="461665"/>
          </a:xfrm>
          <a:prstGeom prst="rect">
            <a:avLst/>
          </a:prstGeom>
          <a:noFill/>
        </p:spPr>
        <p:txBody>
          <a:bodyPr wrap="square" rtlCol="0">
            <a:spAutoFit/>
          </a:bodyPr>
          <a:lstStyle/>
          <a:p>
            <a:r>
              <a:rPr lang="en-US" sz="2400" b="1" dirty="0">
                <a:solidFill>
                  <a:srgbClr val="7030A0"/>
                </a:solidFill>
              </a:rPr>
              <a:t>0.49</a:t>
            </a:r>
          </a:p>
        </p:txBody>
      </p:sp>
      <p:sp>
        <p:nvSpPr>
          <p:cNvPr id="9" name="TextBox 8">
            <a:extLst>
              <a:ext uri="{FF2B5EF4-FFF2-40B4-BE49-F238E27FC236}">
                <a16:creationId xmlns:a16="http://schemas.microsoft.com/office/drawing/2014/main" id="{DB2EC18D-2D39-4133-B485-A000C3C29B29}"/>
              </a:ext>
            </a:extLst>
          </p:cNvPr>
          <p:cNvSpPr txBox="1"/>
          <p:nvPr/>
        </p:nvSpPr>
        <p:spPr>
          <a:xfrm>
            <a:off x="6713621" y="4884815"/>
            <a:ext cx="764979" cy="461665"/>
          </a:xfrm>
          <a:prstGeom prst="rect">
            <a:avLst/>
          </a:prstGeom>
          <a:noFill/>
        </p:spPr>
        <p:txBody>
          <a:bodyPr wrap="square" rtlCol="0">
            <a:spAutoFit/>
          </a:bodyPr>
          <a:lstStyle/>
          <a:p>
            <a:r>
              <a:rPr lang="en-US" sz="2400" b="1" dirty="0">
                <a:solidFill>
                  <a:schemeClr val="accent3">
                    <a:lumMod val="75000"/>
                  </a:schemeClr>
                </a:solidFill>
              </a:rPr>
              <a:t>0.28</a:t>
            </a:r>
          </a:p>
        </p:txBody>
      </p:sp>
      <p:sp>
        <p:nvSpPr>
          <p:cNvPr id="10" name="TextBox 9">
            <a:extLst>
              <a:ext uri="{FF2B5EF4-FFF2-40B4-BE49-F238E27FC236}">
                <a16:creationId xmlns:a16="http://schemas.microsoft.com/office/drawing/2014/main" id="{E3EFF3FC-068E-455F-9B26-F6521F744C40}"/>
              </a:ext>
            </a:extLst>
          </p:cNvPr>
          <p:cNvSpPr txBox="1"/>
          <p:nvPr/>
        </p:nvSpPr>
        <p:spPr>
          <a:xfrm rot="16200000">
            <a:off x="-203724" y="3217896"/>
            <a:ext cx="4810869" cy="461665"/>
          </a:xfrm>
          <a:prstGeom prst="rect">
            <a:avLst/>
          </a:prstGeom>
          <a:noFill/>
        </p:spPr>
        <p:txBody>
          <a:bodyPr wrap="none" rtlCol="0">
            <a:spAutoFit/>
          </a:bodyPr>
          <a:lstStyle/>
          <a:p>
            <a:r>
              <a:rPr lang="en-US" sz="2400" b="1" dirty="0"/>
              <a:t>Incidence Rate per 100 person-years</a:t>
            </a:r>
          </a:p>
        </p:txBody>
      </p:sp>
      <p:sp>
        <p:nvSpPr>
          <p:cNvPr id="11" name="TextBox 10">
            <a:extLst>
              <a:ext uri="{FF2B5EF4-FFF2-40B4-BE49-F238E27FC236}">
                <a16:creationId xmlns:a16="http://schemas.microsoft.com/office/drawing/2014/main" id="{62168865-8466-4F24-B0B2-AD4E8387561B}"/>
              </a:ext>
            </a:extLst>
          </p:cNvPr>
          <p:cNvSpPr txBox="1"/>
          <p:nvPr/>
        </p:nvSpPr>
        <p:spPr>
          <a:xfrm>
            <a:off x="3661611" y="1050811"/>
            <a:ext cx="7076937" cy="461665"/>
          </a:xfrm>
          <a:prstGeom prst="rect">
            <a:avLst/>
          </a:prstGeom>
          <a:noFill/>
        </p:spPr>
        <p:txBody>
          <a:bodyPr wrap="none" rtlCol="0">
            <a:spAutoFit/>
          </a:bodyPr>
          <a:lstStyle/>
          <a:p>
            <a:r>
              <a:rPr lang="en-US" sz="2400" b="1" dirty="0"/>
              <a:t>Muscle aches and pains of Grade 3 or Greater (severe)</a:t>
            </a:r>
          </a:p>
        </p:txBody>
      </p:sp>
      <p:sp>
        <p:nvSpPr>
          <p:cNvPr id="12" name="TextBox 11">
            <a:extLst>
              <a:ext uri="{FF2B5EF4-FFF2-40B4-BE49-F238E27FC236}">
                <a16:creationId xmlns:a16="http://schemas.microsoft.com/office/drawing/2014/main" id="{2EB0E5EB-0644-44FB-A99E-89C6663C7F20}"/>
              </a:ext>
            </a:extLst>
          </p:cNvPr>
          <p:cNvSpPr txBox="1"/>
          <p:nvPr/>
        </p:nvSpPr>
        <p:spPr>
          <a:xfrm>
            <a:off x="3679657" y="1544255"/>
            <a:ext cx="4352282" cy="369332"/>
          </a:xfrm>
          <a:prstGeom prst="rect">
            <a:avLst/>
          </a:prstGeom>
          <a:noFill/>
        </p:spPr>
        <p:txBody>
          <a:bodyPr wrap="none" rtlCol="0">
            <a:spAutoFit/>
          </a:bodyPr>
          <a:lstStyle/>
          <a:p>
            <a:r>
              <a:rPr lang="en-US" dirty="0"/>
              <a:t>Incidence rate ratio: 1.74 (95% CI, 1.24-2.45)</a:t>
            </a:r>
          </a:p>
        </p:txBody>
      </p:sp>
      <p:sp>
        <p:nvSpPr>
          <p:cNvPr id="13" name="Title 1">
            <a:extLst>
              <a:ext uri="{FF2B5EF4-FFF2-40B4-BE49-F238E27FC236}">
                <a16:creationId xmlns:a16="http://schemas.microsoft.com/office/drawing/2014/main" id="{4E1A5AD0-2F90-4BE0-831B-746D883180E3}"/>
              </a:ext>
            </a:extLst>
          </p:cNvPr>
          <p:cNvSpPr>
            <a:spLocks noGrp="1"/>
          </p:cNvSpPr>
          <p:nvPr>
            <p:ph type="title"/>
          </p:nvPr>
        </p:nvSpPr>
        <p:spPr>
          <a:xfrm>
            <a:off x="3084098" y="29492"/>
            <a:ext cx="10515600" cy="1325563"/>
          </a:xfrm>
        </p:spPr>
        <p:txBody>
          <a:bodyPr/>
          <a:lstStyle/>
          <a:p>
            <a:r>
              <a:rPr lang="en-US" dirty="0"/>
              <a:t>Was pitavastatin safe?</a:t>
            </a:r>
          </a:p>
        </p:txBody>
      </p:sp>
    </p:spTree>
    <p:extLst>
      <p:ext uri="{BB962C8B-B14F-4D97-AF65-F5344CB8AC3E}">
        <p14:creationId xmlns:p14="http://schemas.microsoft.com/office/powerpoint/2010/main" val="2326665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4A0A0-C8A1-492A-8AA6-693A08894B5A}"/>
              </a:ext>
            </a:extLst>
          </p:cNvPr>
          <p:cNvSpPr>
            <a:spLocks noGrp="1"/>
          </p:cNvSpPr>
          <p:nvPr>
            <p:ph type="title"/>
          </p:nvPr>
        </p:nvSpPr>
        <p:spPr>
          <a:xfrm>
            <a:off x="838200" y="-44073"/>
            <a:ext cx="10515600" cy="1325563"/>
          </a:xfrm>
        </p:spPr>
        <p:txBody>
          <a:bodyPr/>
          <a:lstStyle/>
          <a:p>
            <a:r>
              <a:rPr lang="en-US" dirty="0"/>
              <a:t>Persons with HIV</a:t>
            </a:r>
          </a:p>
        </p:txBody>
      </p:sp>
      <p:sp>
        <p:nvSpPr>
          <p:cNvPr id="4" name="Slide Number Placeholder 3">
            <a:extLst>
              <a:ext uri="{FF2B5EF4-FFF2-40B4-BE49-F238E27FC236}">
                <a16:creationId xmlns:a16="http://schemas.microsoft.com/office/drawing/2014/main" id="{5B61F664-10BD-4F6E-A27D-69FA98750D80}"/>
              </a:ext>
            </a:extLst>
          </p:cNvPr>
          <p:cNvSpPr>
            <a:spLocks noGrp="1"/>
          </p:cNvSpPr>
          <p:nvPr>
            <p:ph type="sldNum" sz="quarter" idx="12"/>
          </p:nvPr>
        </p:nvSpPr>
        <p:spPr/>
        <p:txBody>
          <a:bodyPr/>
          <a:lstStyle/>
          <a:p>
            <a:fld id="{3709EB50-13D0-476D-A61F-57075CCAD25C}" type="slidenum">
              <a:rPr lang="en-US" smtClean="0"/>
              <a:t>23</a:t>
            </a:fld>
            <a:endParaRPr lang="en-US"/>
          </a:p>
        </p:txBody>
      </p:sp>
      <p:pic>
        <p:nvPicPr>
          <p:cNvPr id="9" name="Picture 8">
            <a:extLst>
              <a:ext uri="{FF2B5EF4-FFF2-40B4-BE49-F238E27FC236}">
                <a16:creationId xmlns:a16="http://schemas.microsoft.com/office/drawing/2014/main" id="{C7BC6C72-6F0F-441C-9497-F2C3184D9652}"/>
              </a:ext>
            </a:extLst>
          </p:cNvPr>
          <p:cNvPicPr>
            <a:picLocks noChangeAspect="1"/>
          </p:cNvPicPr>
          <p:nvPr/>
        </p:nvPicPr>
        <p:blipFill>
          <a:blip r:embed="rId3"/>
          <a:stretch>
            <a:fillRect/>
          </a:stretch>
        </p:blipFill>
        <p:spPr>
          <a:xfrm>
            <a:off x="4788323" y="2002847"/>
            <a:ext cx="2005758" cy="3846909"/>
          </a:xfrm>
          <a:prstGeom prst="rect">
            <a:avLst/>
          </a:prstGeom>
        </p:spPr>
      </p:pic>
      <p:sp>
        <p:nvSpPr>
          <p:cNvPr id="10" name="TextBox 9">
            <a:extLst>
              <a:ext uri="{FF2B5EF4-FFF2-40B4-BE49-F238E27FC236}">
                <a16:creationId xmlns:a16="http://schemas.microsoft.com/office/drawing/2014/main" id="{664CDEB0-CC0D-4EF5-80A0-4FC6C002CAD3}"/>
              </a:ext>
            </a:extLst>
          </p:cNvPr>
          <p:cNvSpPr txBox="1"/>
          <p:nvPr/>
        </p:nvSpPr>
        <p:spPr>
          <a:xfrm>
            <a:off x="907129" y="1062535"/>
            <a:ext cx="8153579" cy="584775"/>
          </a:xfrm>
          <a:prstGeom prst="rect">
            <a:avLst/>
          </a:prstGeom>
          <a:noFill/>
        </p:spPr>
        <p:txBody>
          <a:bodyPr wrap="none" rtlCol="0">
            <a:spAutoFit/>
          </a:bodyPr>
          <a:lstStyle/>
          <a:p>
            <a:r>
              <a:rPr lang="en-US" sz="3200" dirty="0"/>
              <a:t>Low-to-moderate risk for cardiovascular disease</a:t>
            </a:r>
          </a:p>
        </p:txBody>
      </p:sp>
      <p:sp>
        <p:nvSpPr>
          <p:cNvPr id="11" name="Rectangle: Rounded Corners 10">
            <a:extLst>
              <a:ext uri="{FF2B5EF4-FFF2-40B4-BE49-F238E27FC236}">
                <a16:creationId xmlns:a16="http://schemas.microsoft.com/office/drawing/2014/main" id="{6D604C75-9DB1-4E97-8C7D-B636D54C136B}"/>
              </a:ext>
            </a:extLst>
          </p:cNvPr>
          <p:cNvSpPr/>
          <p:nvPr/>
        </p:nvSpPr>
        <p:spPr>
          <a:xfrm>
            <a:off x="7771905" y="3353314"/>
            <a:ext cx="4069598" cy="2473550"/>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Lowered risk of major adverse cardiovascular events over an average of  ~5 years of follow up</a:t>
            </a:r>
          </a:p>
        </p:txBody>
      </p:sp>
      <p:sp>
        <p:nvSpPr>
          <p:cNvPr id="14" name="Arrow: Down 13">
            <a:extLst>
              <a:ext uri="{FF2B5EF4-FFF2-40B4-BE49-F238E27FC236}">
                <a16:creationId xmlns:a16="http://schemas.microsoft.com/office/drawing/2014/main" id="{C923911D-8F2B-4257-83CE-F92C0562094B}"/>
              </a:ext>
            </a:extLst>
          </p:cNvPr>
          <p:cNvSpPr/>
          <p:nvPr/>
        </p:nvSpPr>
        <p:spPr>
          <a:xfrm>
            <a:off x="8818647" y="1557951"/>
            <a:ext cx="2005758" cy="1660294"/>
          </a:xfrm>
          <a:prstGeom prst="down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E3A7A7B-0BD2-465D-8280-C241D4877B0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0497" y="2133826"/>
            <a:ext cx="3948914" cy="3429000"/>
          </a:xfrm>
          <a:prstGeom prst="rect">
            <a:avLst/>
          </a:prstGeom>
        </p:spPr>
      </p:pic>
    </p:spTree>
    <p:extLst>
      <p:ext uri="{BB962C8B-B14F-4D97-AF65-F5344CB8AC3E}">
        <p14:creationId xmlns:p14="http://schemas.microsoft.com/office/powerpoint/2010/main" val="2435177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C8AD-6C5D-3680-EBB8-B86BF79041A3}"/>
              </a:ext>
            </a:extLst>
          </p:cNvPr>
          <p:cNvSpPr txBox="1">
            <a:spLocks/>
          </p:cNvSpPr>
          <p:nvPr/>
        </p:nvSpPr>
        <p:spPr>
          <a:xfrm>
            <a:off x="4208623" y="809119"/>
            <a:ext cx="3774753" cy="699641"/>
          </a:xfrm>
          <a:prstGeom prst="rect">
            <a:avLst/>
          </a:prstGeom>
          <a:noFill/>
        </p:spPr>
        <p:txBody>
          <a:bodyPr vert="horz" lIns="0" tIns="0" rIns="0" bIns="0" rtlCol="0" anchor="t">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Aft>
                <a:spcPts val="600"/>
              </a:spcAft>
            </a:pPr>
            <a:r>
              <a:rPr lang="en-US" dirty="0">
                <a:solidFill>
                  <a:schemeClr val="tx1"/>
                </a:solidFill>
              </a:rPr>
              <a:t>Conclusions</a:t>
            </a:r>
          </a:p>
        </p:txBody>
      </p:sp>
      <p:graphicFrame>
        <p:nvGraphicFramePr>
          <p:cNvPr id="7" name="Content Placeholder 2">
            <a:extLst>
              <a:ext uri="{FF2B5EF4-FFF2-40B4-BE49-F238E27FC236}">
                <a16:creationId xmlns:a16="http://schemas.microsoft.com/office/drawing/2014/main" id="{A4C2D888-517C-C40A-C53B-E70087757D89}"/>
              </a:ext>
            </a:extLst>
          </p:cNvPr>
          <p:cNvGraphicFramePr/>
          <p:nvPr>
            <p:extLst>
              <p:ext uri="{D42A27DB-BD31-4B8C-83A1-F6EECF244321}">
                <p14:modId xmlns:p14="http://schemas.microsoft.com/office/powerpoint/2010/main" val="4174431350"/>
              </p:ext>
            </p:extLst>
          </p:nvPr>
        </p:nvGraphicFramePr>
        <p:xfrm>
          <a:off x="442911" y="1850203"/>
          <a:ext cx="11306175" cy="4103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491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CE12A1F-280E-4D84-B4FA-FE92F038A5CC}"/>
              </a:ext>
            </a:extLst>
          </p:cNvPr>
          <p:cNvSpPr>
            <a:spLocks noGrp="1"/>
          </p:cNvSpPr>
          <p:nvPr>
            <p:ph type="ctrTitle"/>
          </p:nvPr>
        </p:nvSpPr>
        <p:spPr>
          <a:xfrm>
            <a:off x="804672" y="4267832"/>
            <a:ext cx="4805996" cy="1297115"/>
          </a:xfrm>
        </p:spPr>
        <p:txBody>
          <a:bodyPr anchor="t">
            <a:normAutofit/>
          </a:bodyPr>
          <a:lstStyle/>
          <a:p>
            <a:pPr algn="l"/>
            <a:r>
              <a:rPr lang="en-US" sz="4800" dirty="0">
                <a:solidFill>
                  <a:schemeClr val="tx2"/>
                </a:solidFill>
              </a:rPr>
              <a:t>Next steps…</a:t>
            </a:r>
          </a:p>
        </p:txBody>
      </p:sp>
      <p:grpSp>
        <p:nvGrpSpPr>
          <p:cNvPr id="16" name="Group 15">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7" name="Freeform: Shape 16">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descr="Footprints">
            <a:extLst>
              <a:ext uri="{FF2B5EF4-FFF2-40B4-BE49-F238E27FC236}">
                <a16:creationId xmlns:a16="http://schemas.microsoft.com/office/drawing/2014/main" id="{01CA3D86-64B1-9454-2ABE-DFB5175A1B7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29652" y="1859078"/>
            <a:ext cx="3821102" cy="3821102"/>
          </a:xfrm>
          <a:prstGeom prst="rect">
            <a:avLst/>
          </a:prstGeom>
          <a:ln>
            <a:noFill/>
          </a:ln>
        </p:spPr>
      </p:pic>
      <p:sp>
        <p:nvSpPr>
          <p:cNvPr id="4" name="Slide Number Placeholder 3">
            <a:extLst>
              <a:ext uri="{FF2B5EF4-FFF2-40B4-BE49-F238E27FC236}">
                <a16:creationId xmlns:a16="http://schemas.microsoft.com/office/drawing/2014/main" id="{2DF1C423-AC8B-4977-8A3D-EAEEFA2DF3E9}"/>
              </a:ext>
            </a:extLst>
          </p:cNvPr>
          <p:cNvSpPr>
            <a:spLocks noGrp="1"/>
          </p:cNvSpPr>
          <p:nvPr>
            <p:ph type="sldNum" sz="quarter" idx="12"/>
          </p:nvPr>
        </p:nvSpPr>
        <p:spPr>
          <a:xfrm>
            <a:off x="8610600" y="6356350"/>
            <a:ext cx="2743200" cy="365125"/>
          </a:xfrm>
        </p:spPr>
        <p:txBody>
          <a:bodyPr>
            <a:normAutofit/>
          </a:bodyPr>
          <a:lstStyle/>
          <a:p>
            <a:pPr>
              <a:spcAft>
                <a:spcPts val="600"/>
              </a:spcAft>
            </a:pPr>
            <a:fld id="{3709EB50-13D0-476D-A61F-57075CCAD25C}" type="slidenum">
              <a:rPr lang="en-US" smtClean="0"/>
              <a:pPr>
                <a:spcAft>
                  <a:spcPts val="600"/>
                </a:spcAft>
              </a:pPr>
              <a:t>25</a:t>
            </a:fld>
            <a:endParaRPr lang="en-US"/>
          </a:p>
        </p:txBody>
      </p:sp>
    </p:spTree>
    <p:extLst>
      <p:ext uri="{BB962C8B-B14F-4D97-AF65-F5344CB8AC3E}">
        <p14:creationId xmlns:p14="http://schemas.microsoft.com/office/powerpoint/2010/main" val="1396036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70DD-D38C-972A-3CDD-25F97AA90DBE}"/>
              </a:ext>
            </a:extLst>
          </p:cNvPr>
          <p:cNvSpPr>
            <a:spLocks noGrp="1"/>
          </p:cNvSpPr>
          <p:nvPr>
            <p:ph type="title"/>
          </p:nvPr>
        </p:nvSpPr>
        <p:spPr>
          <a:xfrm>
            <a:off x="775093" y="-274609"/>
            <a:ext cx="5219307" cy="1616203"/>
          </a:xfrm>
        </p:spPr>
        <p:txBody>
          <a:bodyPr anchor="b">
            <a:normAutofit/>
          </a:bodyPr>
          <a:lstStyle/>
          <a:p>
            <a:r>
              <a:rPr lang="en-US" sz="4000" dirty="0"/>
              <a:t>Should I be on a statin?</a:t>
            </a:r>
          </a:p>
        </p:txBody>
      </p:sp>
      <p:sp>
        <p:nvSpPr>
          <p:cNvPr id="3" name="Content Placeholder 2">
            <a:extLst>
              <a:ext uri="{FF2B5EF4-FFF2-40B4-BE49-F238E27FC236}">
                <a16:creationId xmlns:a16="http://schemas.microsoft.com/office/drawing/2014/main" id="{A69139F9-94AA-08FC-82AD-C9F94090F9BC}"/>
              </a:ext>
            </a:extLst>
          </p:cNvPr>
          <p:cNvSpPr>
            <a:spLocks noGrp="1"/>
          </p:cNvSpPr>
          <p:nvPr>
            <p:ph idx="1"/>
          </p:nvPr>
        </p:nvSpPr>
        <p:spPr>
          <a:xfrm>
            <a:off x="775093" y="1593676"/>
            <a:ext cx="4355265" cy="3447832"/>
          </a:xfrm>
        </p:spPr>
        <p:txBody>
          <a:bodyPr anchor="t">
            <a:normAutofit/>
          </a:bodyPr>
          <a:lstStyle/>
          <a:p>
            <a:pPr marL="0" indent="0">
              <a:buNone/>
            </a:pPr>
            <a:r>
              <a:rPr lang="en-US" sz="3200" dirty="0"/>
              <a:t>Now that REPRIEVE is ending, you may be wondering if taking a statin medication is right for you.</a:t>
            </a:r>
          </a:p>
          <a:p>
            <a:pPr marL="0" indent="0">
              <a:buNone/>
            </a:pPr>
            <a:endParaRPr lang="en-US" sz="3200" dirty="0"/>
          </a:p>
        </p:txBody>
      </p:sp>
      <p:pic>
        <p:nvPicPr>
          <p:cNvPr id="1026" name="Picture 2" descr="7 Best Vitamins For Anxiety">
            <a:extLst>
              <a:ext uri="{FF2B5EF4-FFF2-40B4-BE49-F238E27FC236}">
                <a16:creationId xmlns:a16="http://schemas.microsoft.com/office/drawing/2014/main" id="{F8079AF7-091E-475A-39CB-0988C6D5612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
          <a:stretch/>
        </p:blipFill>
        <p:spPr bwMode="auto">
          <a:xfrm>
            <a:off x="6096000" y="10"/>
            <a:ext cx="6095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44" name="Rectangle 104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A49CF4E9-A141-AC6A-6174-C3FCDB9582B3}"/>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709EB50-13D0-476D-A61F-57075CCAD25C}" type="slidenum">
              <a:rPr kumimoji="0" lang="en-US"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26</a:t>
            </a:fld>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735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a:xfrm>
            <a:off x="457201" y="502020"/>
            <a:ext cx="6002912" cy="1642970"/>
          </a:xfrm>
        </p:spPr>
        <p:txBody>
          <a:bodyPr anchor="b">
            <a:normAutofit/>
          </a:bodyPr>
          <a:lstStyle/>
          <a:p>
            <a:r>
              <a:rPr lang="en-US" sz="4000" dirty="0"/>
              <a:t>Clinical Use of Statin Medications</a:t>
            </a:r>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365761" y="2405894"/>
            <a:ext cx="6710206" cy="3535083"/>
          </a:xfrm>
        </p:spPr>
        <p:txBody>
          <a:bodyPr anchor="t">
            <a:normAutofit/>
          </a:bodyPr>
          <a:lstStyle/>
          <a:p>
            <a:r>
              <a:rPr lang="en-US" sz="2000" dirty="0"/>
              <a:t>REPRIEVE has shown that statins may help prevent heart disease and stroke in PWH.</a:t>
            </a:r>
          </a:p>
          <a:p>
            <a:pPr marL="0" indent="0">
              <a:buNone/>
            </a:pPr>
            <a:endParaRPr lang="en-US" sz="2000" dirty="0"/>
          </a:p>
          <a:p>
            <a:r>
              <a:rPr lang="en-US" sz="2000" dirty="0"/>
              <a:t>You and your clinician should still consider all of your risk factors, like age, smoking history, and family history, for heart attacks and strokes before initiating a statin.</a:t>
            </a:r>
          </a:p>
          <a:p>
            <a:pPr marL="0" indent="0">
              <a:buNone/>
            </a:pPr>
            <a:endParaRPr lang="en-US" sz="2000" dirty="0"/>
          </a:p>
        </p:txBody>
      </p:sp>
      <p:sp>
        <p:nvSpPr>
          <p:cNvPr id="19"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CC0A7B4-B101-483B-B27C-DD6D01A53A34}"/>
              </a:ext>
            </a:extLst>
          </p:cNvPr>
          <p:cNvPicPr>
            <a:picLocks noChangeAspect="1"/>
          </p:cNvPicPr>
          <p:nvPr/>
        </p:nvPicPr>
        <p:blipFill>
          <a:blip r:embed="rId3"/>
          <a:stretch>
            <a:fillRect/>
          </a:stretch>
        </p:blipFill>
        <p:spPr>
          <a:xfrm>
            <a:off x="7075967" y="1533454"/>
            <a:ext cx="4170530" cy="3822985"/>
          </a:xfrm>
          <a:prstGeom prst="rect">
            <a:avLst/>
          </a:prstGeom>
        </p:spPr>
      </p:pic>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a:xfrm>
            <a:off x="11704320" y="6459378"/>
            <a:ext cx="44805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709EB50-13D0-476D-A61F-57075CCAD25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27</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529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a:xfrm>
            <a:off x="499774" y="-795529"/>
            <a:ext cx="7048107" cy="1616203"/>
          </a:xfrm>
        </p:spPr>
        <p:txBody>
          <a:bodyPr anchor="b">
            <a:normAutofit/>
          </a:bodyPr>
          <a:lstStyle/>
          <a:p>
            <a:r>
              <a:rPr lang="en-US" dirty="0"/>
              <a:t>Risks and Benefits of Statins</a:t>
            </a:r>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472137" y="1095205"/>
            <a:ext cx="6335063" cy="3447832"/>
          </a:xfrm>
        </p:spPr>
        <p:txBody>
          <a:bodyPr anchor="t">
            <a:noAutofit/>
          </a:bodyPr>
          <a:lstStyle/>
          <a:p>
            <a:r>
              <a:rPr lang="en-US" sz="2400" dirty="0"/>
              <a:t>When thinking about whether you should take a statin, first ask yourself these questions:</a:t>
            </a:r>
          </a:p>
          <a:p>
            <a:pPr lvl="1"/>
            <a:r>
              <a:rPr lang="en-US" dirty="0"/>
              <a:t>Do I have other risk factors for heart and blood vessel disease?</a:t>
            </a:r>
          </a:p>
          <a:p>
            <a:pPr lvl="1"/>
            <a:r>
              <a:rPr lang="en-US" dirty="0"/>
              <a:t>Am I concerned about taking a pill every day, perhaps for the rest of my life?</a:t>
            </a:r>
          </a:p>
          <a:p>
            <a:pPr lvl="1"/>
            <a:r>
              <a:rPr lang="en-US" dirty="0"/>
              <a:t>Am I concerned about statins’ side effects or interactions with other drugs?</a:t>
            </a:r>
          </a:p>
          <a:p>
            <a:r>
              <a:rPr lang="en-US" sz="2400" dirty="0"/>
              <a:t>It is important to consider your medical reasons, personal values, lifestyle choices, and any concerns when choosing a treatment</a:t>
            </a:r>
          </a:p>
          <a:p>
            <a:r>
              <a:rPr lang="en-US" sz="2400" dirty="0"/>
              <a:t>Talk to your clinician about your overall risk of heart and blood vessel disease and personal preferences before making a decision about statin therapy</a:t>
            </a:r>
          </a:p>
          <a:p>
            <a:endParaRPr lang="en-US" sz="2400" dirty="0"/>
          </a:p>
        </p:txBody>
      </p:sp>
      <p:pic>
        <p:nvPicPr>
          <p:cNvPr id="6" name="Picture 5">
            <a:extLst>
              <a:ext uri="{FF2B5EF4-FFF2-40B4-BE49-F238E27FC236}">
                <a16:creationId xmlns:a16="http://schemas.microsoft.com/office/drawing/2014/main" id="{1F910233-E517-4F00-B91E-2BD2C565B6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62799" y="1095205"/>
            <a:ext cx="4366563" cy="3948217"/>
          </a:xfrm>
          <a:prstGeom prst="rect">
            <a:avLst/>
          </a:prstGeom>
        </p:spPr>
      </p:pic>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709EB50-13D0-476D-A61F-57075CCAD25C}" type="slidenum">
              <a:rPr kumimoji="0" lang="en-US"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28</a:t>
            </a:fld>
            <a:endParaRPr kumimoji="0" lang="en-US" b="0" i="0" u="none" strike="noStrike" kern="1200" cap="none" spc="0" normalizeH="0" baseline="0" noProof="0">
              <a:ln>
                <a:noFill/>
              </a:ln>
              <a:effectLst/>
              <a:uLnTx/>
              <a:uFillTx/>
              <a:latin typeface="Calibri" panose="020F0502020204030204"/>
              <a:ea typeface="+mn-ea"/>
              <a:cs typeface="+mn-cs"/>
            </a:endParaRPr>
          </a:p>
        </p:txBody>
      </p:sp>
      <p:grpSp>
        <p:nvGrpSpPr>
          <p:cNvPr id="15" name="Group 1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9196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p:txBody>
          <a:bodyPr/>
          <a:lstStyle/>
          <a:p>
            <a:pPr algn="ctr"/>
            <a:r>
              <a:rPr lang="en-US" dirty="0"/>
              <a:t>Which statin is right for me?</a:t>
            </a:r>
          </a:p>
        </p:txBody>
      </p:sp>
      <p:graphicFrame>
        <p:nvGraphicFramePr>
          <p:cNvPr id="2052" name="Content Placeholder 2">
            <a:extLst>
              <a:ext uri="{FF2B5EF4-FFF2-40B4-BE49-F238E27FC236}">
                <a16:creationId xmlns:a16="http://schemas.microsoft.com/office/drawing/2014/main" id="{4978E6A3-75DD-2A97-6CA8-FD2CAD882240}"/>
              </a:ext>
            </a:extLst>
          </p:cNvPr>
          <p:cNvGraphicFramePr>
            <a:graphicFrameLocks noGrp="1"/>
          </p:cNvGraphicFramePr>
          <p:nvPr>
            <p:ph idx="1"/>
            <p:extLst>
              <p:ext uri="{D42A27DB-BD31-4B8C-83A1-F6EECF244321}">
                <p14:modId xmlns:p14="http://schemas.microsoft.com/office/powerpoint/2010/main" val="2015255883"/>
              </p:ext>
            </p:extLst>
          </p:nvPr>
        </p:nvGraphicFramePr>
        <p:xfrm>
          <a:off x="627184" y="1498602"/>
          <a:ext cx="6769100" cy="523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9EB50-13D0-476D-A61F-57075CCAD2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04629D9F-8389-E0F8-6920-AEE6FAA69B40}"/>
              </a:ext>
            </a:extLst>
          </p:cNvPr>
          <p:cNvCxnSpPr>
            <a:cxnSpLocks/>
          </p:cNvCxnSpPr>
          <p:nvPr/>
        </p:nvCxnSpPr>
        <p:spPr>
          <a:xfrm>
            <a:off x="1268973" y="1373483"/>
            <a:ext cx="9654053" cy="0"/>
          </a:xfrm>
          <a:prstGeom prst="line">
            <a:avLst/>
          </a:prstGeom>
          <a:ln w="28575">
            <a:solidFill>
              <a:srgbClr val="3DB5E3"/>
            </a:solidFill>
          </a:ln>
        </p:spPr>
        <p:style>
          <a:lnRef idx="1">
            <a:schemeClr val="accent1"/>
          </a:lnRef>
          <a:fillRef idx="0">
            <a:schemeClr val="accent1"/>
          </a:fillRef>
          <a:effectRef idx="0">
            <a:schemeClr val="accent1"/>
          </a:effectRef>
          <a:fontRef idx="minor">
            <a:schemeClr val="tx1"/>
          </a:fontRef>
        </p:style>
      </p:cxnSp>
      <p:pic>
        <p:nvPicPr>
          <p:cNvPr id="2050" name="Picture 2" descr="Confused Man Standing In Front Of Path Sign Choosing Pathway Flat ...">
            <a:extLst>
              <a:ext uri="{FF2B5EF4-FFF2-40B4-BE49-F238E27FC236}">
                <a16:creationId xmlns:a16="http://schemas.microsoft.com/office/drawing/2014/main" id="{A54C0F89-32BE-204F-94E4-03240FB401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352522" y="1690688"/>
            <a:ext cx="4528523" cy="4528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6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395893" y="738131"/>
            <a:ext cx="3941024" cy="1239012"/>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600" dirty="0">
                <a:latin typeface="+mj-lt"/>
                <a:ea typeface="+mj-ea"/>
                <a:cs typeface="+mj-cs"/>
              </a:rPr>
              <a:t>What is cardiovascular disease?</a:t>
            </a:r>
            <a:endParaRPr lang="en-US" sz="3600" kern="1200" dirty="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2590940"/>
            <a:ext cx="4446529" cy="3853822"/>
          </a:xfrm>
          <a:prstGeom prst="rect">
            <a:avLst/>
          </a:prstGeom>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dirty="0"/>
              <a:t>Cardiovascular disease: heart and blood vessel disease (also called heart disease), includes numerous problems, many of which are related to a process called atherosclerosis.</a:t>
            </a:r>
          </a:p>
          <a:p>
            <a:endParaRPr lang="en-US" dirty="0"/>
          </a:p>
          <a:p>
            <a:pPr marL="285750" indent="-285750">
              <a:buFont typeface="Arial" panose="020B0604020202020204" pitchFamily="34" charset="0"/>
              <a:buChar char="•"/>
            </a:pPr>
            <a:r>
              <a:rPr lang="en-US" dirty="0"/>
              <a:t>Atherosclerosis (known as “hardening of the arteries): a condition that develops when a substance called plaque builds up in the walls of the arteries. </a:t>
            </a:r>
          </a:p>
          <a:p>
            <a:pPr marL="742950" lvl="1" indent="-285750">
              <a:buFont typeface="Arial" panose="020B0604020202020204" pitchFamily="34" charset="0"/>
              <a:buChar char="•"/>
            </a:pPr>
            <a:r>
              <a:rPr lang="en-US" dirty="0"/>
              <a:t>This buildup narrows the arteries, making it harder for blood to flow through.</a:t>
            </a:r>
          </a:p>
          <a:p>
            <a:pPr marL="742950" lvl="1" indent="-285750">
              <a:buFont typeface="Arial" panose="020B0604020202020204" pitchFamily="34" charset="0"/>
              <a:buChar char="•"/>
            </a:pPr>
            <a:r>
              <a:rPr lang="en-US" dirty="0"/>
              <a:t>Sometimes a blood clot forms and can block the blood flow.</a:t>
            </a:r>
          </a:p>
          <a:p>
            <a:pPr marL="742950" lvl="1" indent="-285750">
              <a:buFont typeface="Arial" panose="020B0604020202020204" pitchFamily="34" charset="0"/>
              <a:buChar char="•"/>
            </a:pPr>
            <a:r>
              <a:rPr lang="en-US" dirty="0"/>
              <a:t>This can cause a heart attack or stroke</a:t>
            </a:r>
          </a:p>
          <a:p>
            <a:pPr indent="-228600" defTabSz="914400">
              <a:lnSpc>
                <a:spcPct val="90000"/>
              </a:lnSpc>
              <a:spcAft>
                <a:spcPts val="600"/>
              </a:spcAft>
              <a:buFont typeface="Arial" panose="020B0604020202020204" pitchFamily="34" charset="0"/>
              <a:buChar char="•"/>
            </a:pPr>
            <a:endParaRPr lang="en-US" sz="1700" dirty="0"/>
          </a:p>
        </p:txBody>
      </p:sp>
      <p:pic>
        <p:nvPicPr>
          <p:cNvPr id="14" name="Picture 13">
            <a:extLst>
              <a:ext uri="{FF2B5EF4-FFF2-40B4-BE49-F238E27FC236}">
                <a16:creationId xmlns:a16="http://schemas.microsoft.com/office/drawing/2014/main" id="{AAA4E34A-BC2C-6958-1348-D2059B04E9F9}"/>
              </a:ext>
            </a:extLst>
          </p:cNvPr>
          <p:cNvPicPr>
            <a:picLocks noChangeAspect="1"/>
          </p:cNvPicPr>
          <p:nvPr/>
        </p:nvPicPr>
        <p:blipFill>
          <a:blip r:embed="rId3"/>
          <a:stretch>
            <a:fillRect/>
          </a:stretch>
        </p:blipFill>
        <p:spPr>
          <a:xfrm>
            <a:off x="4545207" y="1092425"/>
            <a:ext cx="7205523" cy="4438697"/>
          </a:xfrm>
          <a:prstGeom prst="rect">
            <a:avLst/>
          </a:prstGeom>
        </p:spPr>
      </p:pic>
      <p:sp>
        <p:nvSpPr>
          <p:cNvPr id="16" name="TextBox 15">
            <a:extLst>
              <a:ext uri="{FF2B5EF4-FFF2-40B4-BE49-F238E27FC236}">
                <a16:creationId xmlns:a16="http://schemas.microsoft.com/office/drawing/2014/main" id="{51F035D3-E2B5-DFFE-9A1A-06A33E412790}"/>
              </a:ext>
            </a:extLst>
          </p:cNvPr>
          <p:cNvSpPr txBox="1"/>
          <p:nvPr/>
        </p:nvSpPr>
        <p:spPr>
          <a:xfrm>
            <a:off x="5199684" y="5141769"/>
            <a:ext cx="1697324" cy="276999"/>
          </a:xfrm>
          <a:prstGeom prst="rect">
            <a:avLst/>
          </a:prstGeom>
          <a:noFill/>
        </p:spPr>
        <p:txBody>
          <a:bodyPr wrap="none" rtlCol="0">
            <a:spAutoFit/>
          </a:bodyPr>
          <a:lstStyle/>
          <a:p>
            <a:r>
              <a:rPr lang="en-US" sz="1200" dirty="0"/>
              <a:t>Image courtesy of </a:t>
            </a:r>
            <a:r>
              <a:rPr lang="en-US" sz="1200" dirty="0" err="1"/>
              <a:t>istock</a:t>
            </a:r>
            <a:endParaRPr lang="en-US" sz="1200" dirty="0"/>
          </a:p>
        </p:txBody>
      </p:sp>
    </p:spTree>
    <p:extLst>
      <p:ext uri="{BB962C8B-B14F-4D97-AF65-F5344CB8AC3E}">
        <p14:creationId xmlns:p14="http://schemas.microsoft.com/office/powerpoint/2010/main" val="3482375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p:txBody>
          <a:bodyPr/>
          <a:lstStyle/>
          <a:p>
            <a:pPr algn="ctr"/>
            <a:r>
              <a:rPr lang="en-US" dirty="0"/>
              <a:t>A Few Details About Statins</a:t>
            </a:r>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838200" y="1825624"/>
            <a:ext cx="11252200" cy="4910735"/>
          </a:xfrm>
        </p:spPr>
        <p:txBody>
          <a:bodyPr>
            <a:normAutofit/>
          </a:bodyPr>
          <a:lstStyle/>
          <a:p>
            <a:r>
              <a:rPr lang="en-US" dirty="0"/>
              <a:t>A number of statins are available for use globally, and under different brand names</a:t>
            </a:r>
          </a:p>
          <a:p>
            <a:pPr marL="0" indent="0">
              <a:buNone/>
            </a:pPr>
            <a:endParaRPr lang="en-US" dirty="0"/>
          </a:p>
          <a:p>
            <a:r>
              <a:rPr lang="en-US" dirty="0"/>
              <a:t>In the United States, in addition to the drug used in REPRIEVE (pitavastatin (</a:t>
            </a:r>
            <a:r>
              <a:rPr lang="en-US" dirty="0" err="1"/>
              <a:t>Livalo</a:t>
            </a:r>
            <a:r>
              <a:rPr lang="en-US" dirty="0"/>
              <a:t>)), they include:</a:t>
            </a:r>
          </a:p>
          <a:p>
            <a:pPr lvl="1"/>
            <a:r>
              <a:rPr lang="en-US" dirty="0"/>
              <a:t>Pitavastatin (</a:t>
            </a:r>
            <a:r>
              <a:rPr lang="en-US" dirty="0" err="1"/>
              <a:t>Livalo</a:t>
            </a:r>
            <a:r>
              <a:rPr lang="en-US" dirty="0"/>
              <a:t>)</a:t>
            </a:r>
          </a:p>
          <a:p>
            <a:pPr lvl="1"/>
            <a:r>
              <a:rPr lang="en-US" dirty="0"/>
              <a:t>Atorvastatin (Lipitor)</a:t>
            </a:r>
          </a:p>
          <a:p>
            <a:pPr lvl="1"/>
            <a:r>
              <a:rPr lang="en-US" dirty="0"/>
              <a:t>Pravastatin (Pravachol)</a:t>
            </a:r>
          </a:p>
          <a:p>
            <a:pPr lvl="1"/>
            <a:r>
              <a:rPr lang="en-US" dirty="0"/>
              <a:t>Rosuvastatin (Crestor, </a:t>
            </a:r>
            <a:r>
              <a:rPr lang="en-US" dirty="0" err="1"/>
              <a:t>Ezallor</a:t>
            </a:r>
            <a:r>
              <a:rPr lang="en-US" dirty="0"/>
              <a:t>)</a:t>
            </a:r>
          </a:p>
        </p:txBody>
      </p:sp>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9EB50-13D0-476D-A61F-57075CCAD2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391E3CEC-CFD3-EFEC-BA16-EEA60A23EDE0}"/>
              </a:ext>
            </a:extLst>
          </p:cNvPr>
          <p:cNvCxnSpPr>
            <a:cxnSpLocks/>
          </p:cNvCxnSpPr>
          <p:nvPr/>
        </p:nvCxnSpPr>
        <p:spPr>
          <a:xfrm>
            <a:off x="1268973" y="1373483"/>
            <a:ext cx="9654053" cy="0"/>
          </a:xfrm>
          <a:prstGeom prst="line">
            <a:avLst/>
          </a:prstGeom>
          <a:ln w="28575">
            <a:solidFill>
              <a:srgbClr val="3DB5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245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a:xfrm>
            <a:off x="838199" y="365125"/>
            <a:ext cx="10515600" cy="1128115"/>
          </a:xfrm>
        </p:spPr>
        <p:txBody>
          <a:bodyPr>
            <a:normAutofit/>
          </a:bodyPr>
          <a:lstStyle/>
          <a:p>
            <a:pPr algn="ctr"/>
            <a:r>
              <a:rPr lang="en-US" dirty="0"/>
              <a:t>Things to Know About Statins</a:t>
            </a:r>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838200" y="1825624"/>
            <a:ext cx="10515600" cy="4910735"/>
          </a:xfrm>
        </p:spPr>
        <p:txBody>
          <a:bodyPr>
            <a:normAutofit/>
          </a:bodyPr>
          <a:lstStyle/>
          <a:p>
            <a:r>
              <a:rPr lang="en-US" dirty="0"/>
              <a:t>People with diabetes who take statins have much lower risk of heart attacks.</a:t>
            </a:r>
          </a:p>
          <a:p>
            <a:r>
              <a:rPr lang="en-US" dirty="0"/>
              <a:t>If you decide to initiate a statin, your blood sugar levels should be monitored while taking a statin.</a:t>
            </a:r>
          </a:p>
          <a:p>
            <a:r>
              <a:rPr lang="en-US" dirty="0"/>
              <a:t>Other serious side effects including serious muscle cell damage and liver damage were not seen in REPRIEVE.</a:t>
            </a:r>
          </a:p>
          <a:p>
            <a:pPr marL="0" indent="0">
              <a:buNone/>
            </a:pPr>
            <a:endParaRPr lang="en-US" dirty="0"/>
          </a:p>
        </p:txBody>
      </p:sp>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9EB50-13D0-476D-A61F-57075CCAD25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A50E0201-82D6-EA8E-1881-8765D573C9CF}"/>
              </a:ext>
            </a:extLst>
          </p:cNvPr>
          <p:cNvCxnSpPr>
            <a:cxnSpLocks/>
          </p:cNvCxnSpPr>
          <p:nvPr/>
        </p:nvCxnSpPr>
        <p:spPr>
          <a:xfrm>
            <a:off x="1268973" y="1373483"/>
            <a:ext cx="9654053" cy="0"/>
          </a:xfrm>
          <a:prstGeom prst="line">
            <a:avLst/>
          </a:prstGeom>
          <a:ln w="28575">
            <a:solidFill>
              <a:srgbClr val="3DB5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490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a:xfrm>
            <a:off x="1100219" y="44820"/>
            <a:ext cx="6191503" cy="1642970"/>
          </a:xfrm>
        </p:spPr>
        <p:txBody>
          <a:bodyPr anchor="b">
            <a:normAutofit/>
          </a:bodyPr>
          <a:lstStyle/>
          <a:p>
            <a:r>
              <a:rPr lang="en-US" dirty="0"/>
              <a:t>Shared Decision Making</a:t>
            </a:r>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664143" y="2405894"/>
            <a:ext cx="5795969" cy="3535083"/>
          </a:xfrm>
        </p:spPr>
        <p:txBody>
          <a:bodyPr anchor="t">
            <a:normAutofit/>
          </a:bodyPr>
          <a:lstStyle/>
          <a:p>
            <a:pPr marL="0" indent="0" algn="ctr">
              <a:buNone/>
            </a:pPr>
            <a:r>
              <a:rPr lang="en-US" sz="3200" dirty="0"/>
              <a:t>You and your clinician should consider any possible interactions of the statin you use with any other prescription or over-the-counter drugs or supplements you take</a:t>
            </a:r>
          </a:p>
          <a:p>
            <a:pPr algn="ctr"/>
            <a:endParaRPr lang="en-US" sz="3200" dirty="0"/>
          </a:p>
        </p:txBody>
      </p:sp>
      <p:sp>
        <p:nvSpPr>
          <p:cNvPr id="25" name="Rectangle 2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C9C49D2-D8D0-462A-B258-E6D05AE896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 b="-3"/>
          <a:stretch/>
        </p:blipFill>
        <p:spPr>
          <a:xfrm>
            <a:off x="7075967" y="2163167"/>
            <a:ext cx="4170530" cy="2563558"/>
          </a:xfrm>
          <a:prstGeom prst="rect">
            <a:avLst/>
          </a:prstGeom>
        </p:spPr>
      </p:pic>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a:xfrm>
            <a:off x="11704320" y="6459378"/>
            <a:ext cx="44805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709EB50-13D0-476D-A61F-57075CCAD25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32</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17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0735E-51AF-E880-BB01-999CCD092B12}"/>
              </a:ext>
            </a:extLst>
          </p:cNvPr>
          <p:cNvSpPr>
            <a:spLocks noGrp="1"/>
          </p:cNvSpPr>
          <p:nvPr>
            <p:ph type="title"/>
          </p:nvPr>
        </p:nvSpPr>
        <p:spPr>
          <a:xfrm>
            <a:off x="761840" y="1138265"/>
            <a:ext cx="5589534" cy="1401183"/>
          </a:xfrm>
        </p:spPr>
        <p:txBody>
          <a:bodyPr anchor="t">
            <a:normAutofit/>
          </a:bodyPr>
          <a:lstStyle/>
          <a:p>
            <a:r>
              <a:rPr lang="en-US" sz="3200" dirty="0"/>
              <a:t>A healthy lifestyle is still essential!</a:t>
            </a:r>
          </a:p>
        </p:txBody>
      </p:sp>
      <p:cxnSp>
        <p:nvCxnSpPr>
          <p:cNvPr id="22" name="Straight Connector 17">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761840" y="2551176"/>
            <a:ext cx="5334160" cy="4065524"/>
          </a:xfrm>
        </p:spPr>
        <p:txBody>
          <a:bodyPr>
            <a:normAutofit/>
          </a:bodyPr>
          <a:lstStyle/>
          <a:p>
            <a:r>
              <a:rPr lang="en-US" sz="2400" dirty="0"/>
              <a:t>Don’t forget that a healthy lifestyle is still key for preventing heart disease</a:t>
            </a:r>
          </a:p>
          <a:p>
            <a:r>
              <a:rPr lang="en-US" sz="2400" dirty="0"/>
              <a:t>Lifestyle changes are key for reducing your risk of heart disease whether you take a statin or not</a:t>
            </a:r>
          </a:p>
          <a:p>
            <a:r>
              <a:rPr lang="en-US" sz="2400" dirty="0"/>
              <a:t>Data from REPRIEVE has shown that poor heart health is associated with more blockages in the heart arteries, and that heart healthy behaviors can be enhanced in PWH</a:t>
            </a:r>
          </a:p>
          <a:p>
            <a:endParaRPr lang="en-US" sz="2400" dirty="0"/>
          </a:p>
        </p:txBody>
      </p:sp>
      <p:pic>
        <p:nvPicPr>
          <p:cNvPr id="6" name="Picture 5" descr="A person holding a heart&#10;&#10;Description automatically generated">
            <a:extLst>
              <a:ext uri="{FF2B5EF4-FFF2-40B4-BE49-F238E27FC236}">
                <a16:creationId xmlns:a16="http://schemas.microsoft.com/office/drawing/2014/main" id="{E1822962-7EDF-D79D-CF1E-5872ED03A0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1374" y="771753"/>
            <a:ext cx="4796907" cy="5316095"/>
          </a:xfrm>
          <a:prstGeom prst="rect">
            <a:avLst/>
          </a:prstGeom>
        </p:spPr>
      </p:pic>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709EB50-13D0-476D-A61F-57075CCAD25C}" type="slidenum">
              <a:rPr kumimoji="0" lang="en-US" b="0" i="0" u="none" strike="noStrike" kern="1200" cap="none" spc="0" normalizeH="0" baseline="0" noProof="0" smtClean="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33</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53147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52EF2F-AF33-4BB7-9AFD-C353F9F33E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2411569-E31B-3830-1B47-84C5B1D9CB89}"/>
              </a:ext>
            </a:extLst>
          </p:cNvPr>
          <p:cNvSpPr>
            <a:spLocks noGrp="1"/>
          </p:cNvSpPr>
          <p:nvPr>
            <p:ph idx="1"/>
          </p:nvPr>
        </p:nvSpPr>
        <p:spPr>
          <a:xfrm>
            <a:off x="7760072" y="1306794"/>
            <a:ext cx="4431928" cy="3742762"/>
          </a:xfrm>
        </p:spPr>
        <p:txBody>
          <a:bodyPr>
            <a:normAutofit fontScale="92500" lnSpcReduction="20000"/>
          </a:bodyPr>
          <a:lstStyle/>
          <a:p>
            <a:r>
              <a:rPr lang="en-US" sz="2600" dirty="0"/>
              <a:t>To reduce your risk for cardiovascular disease:</a:t>
            </a:r>
          </a:p>
          <a:p>
            <a:pPr lvl="1"/>
            <a:r>
              <a:rPr lang="en-US" sz="2000" dirty="0"/>
              <a:t>Quit smoking and avoid secondhand smoke</a:t>
            </a:r>
          </a:p>
          <a:p>
            <a:pPr lvl="1"/>
            <a:endParaRPr lang="en-US" sz="2000" dirty="0"/>
          </a:p>
          <a:p>
            <a:pPr lvl="1"/>
            <a:r>
              <a:rPr lang="en-US" sz="2000" dirty="0"/>
              <a:t>Eat a healthy diet rich in vegetables, fruits, fish and whole grains and low in saturated fat, trans fat, refined carbohydrates and salt</a:t>
            </a:r>
          </a:p>
          <a:p>
            <a:pPr lvl="1"/>
            <a:endParaRPr lang="en-US" sz="2000" dirty="0"/>
          </a:p>
          <a:p>
            <a:pPr lvl="1"/>
            <a:r>
              <a:rPr lang="en-US" sz="2000" dirty="0"/>
              <a:t>Be physically active more often and sit less</a:t>
            </a:r>
          </a:p>
          <a:p>
            <a:pPr lvl="1"/>
            <a:endParaRPr lang="en-US" sz="2000" dirty="0"/>
          </a:p>
          <a:p>
            <a:pPr lvl="1"/>
            <a:r>
              <a:rPr lang="en-US" sz="2000" dirty="0"/>
              <a:t>Maintain a healthy weight</a:t>
            </a:r>
          </a:p>
          <a:p>
            <a:endParaRPr lang="en-US" sz="2000" dirty="0"/>
          </a:p>
        </p:txBody>
      </p:sp>
      <p:sp>
        <p:nvSpPr>
          <p:cNvPr id="4" name="Slide Number Placeholder 3">
            <a:extLst>
              <a:ext uri="{FF2B5EF4-FFF2-40B4-BE49-F238E27FC236}">
                <a16:creationId xmlns:a16="http://schemas.microsoft.com/office/drawing/2014/main" id="{52847DC0-FCCC-020E-2C3D-368D97D5254C}"/>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709EB50-13D0-476D-A61F-57075CCAD25C}" type="slidenum">
              <a:rPr kumimoji="0" lang="en-US" b="0" i="0" u="none" strike="noStrike" kern="1200" cap="none" spc="0" normalizeH="0" baseline="0" noProof="0">
                <a:ln>
                  <a:noFill/>
                </a:ln>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34</a:t>
            </a:fld>
            <a:endParaRPr kumimoji="0" lang="en-US"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182934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2F88A6-AC83-46FC-9DE2-9AB835B5EE2F}"/>
              </a:ext>
            </a:extLst>
          </p:cNvPr>
          <p:cNvSpPr>
            <a:spLocks noGrp="1"/>
          </p:cNvSpPr>
          <p:nvPr>
            <p:ph type="title"/>
          </p:nvPr>
        </p:nvSpPr>
        <p:spPr>
          <a:xfrm>
            <a:off x="1115568" y="509521"/>
            <a:ext cx="10232136" cy="1014984"/>
          </a:xfrm>
        </p:spPr>
        <p:txBody>
          <a:bodyPr>
            <a:normAutofit/>
          </a:bodyPr>
          <a:lstStyle/>
          <a:p>
            <a:r>
              <a:rPr lang="en-US" sz="4000" dirty="0"/>
              <a:t>Full results of </a:t>
            </a:r>
          </a:p>
        </p:txBody>
      </p:sp>
      <p:sp>
        <p:nvSpPr>
          <p:cNvPr id="25" name="Rectangle 24">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D2624186-B419-478E-84FB-7F36AEA0A499}"/>
              </a:ext>
            </a:extLst>
          </p:cNvPr>
          <p:cNvSpPr>
            <a:spLocks noGrp="1"/>
          </p:cNvSpPr>
          <p:nvPr>
            <p:ph type="sldNum" sz="quarter" idx="12"/>
          </p:nvPr>
        </p:nvSpPr>
        <p:spPr>
          <a:xfrm>
            <a:off x="8610600" y="6356350"/>
            <a:ext cx="2743200" cy="365125"/>
          </a:xfrm>
        </p:spPr>
        <p:txBody>
          <a:bodyPr>
            <a:normAutofit/>
          </a:bodyPr>
          <a:lstStyle/>
          <a:p>
            <a:pPr>
              <a:spcAft>
                <a:spcPts val="600"/>
              </a:spcAft>
            </a:pPr>
            <a:fld id="{3709EB50-13D0-476D-A61F-57075CCAD25C}" type="slidenum">
              <a:rPr lang="en-US">
                <a:solidFill>
                  <a:schemeClr val="tx1">
                    <a:lumMod val="50000"/>
                    <a:lumOff val="50000"/>
                  </a:schemeClr>
                </a:solidFill>
              </a:rPr>
              <a:pPr>
                <a:spcAft>
                  <a:spcPts val="600"/>
                </a:spcAft>
              </a:pPr>
              <a:t>35</a:t>
            </a:fld>
            <a:endParaRPr lang="en-US">
              <a:solidFill>
                <a:schemeClr val="tx1">
                  <a:lumMod val="50000"/>
                  <a:lumOff val="50000"/>
                </a:schemeClr>
              </a:solidFill>
            </a:endParaRPr>
          </a:p>
        </p:txBody>
      </p:sp>
      <p:graphicFrame>
        <p:nvGraphicFramePr>
          <p:cNvPr id="17" name="Content Placeholder 2">
            <a:extLst>
              <a:ext uri="{FF2B5EF4-FFF2-40B4-BE49-F238E27FC236}">
                <a16:creationId xmlns:a16="http://schemas.microsoft.com/office/drawing/2014/main" id="{9F166579-1C21-C579-98FC-3838F94ADB9C}"/>
              </a:ext>
            </a:extLst>
          </p:cNvPr>
          <p:cNvGraphicFramePr>
            <a:graphicFrameLocks noGrp="1"/>
          </p:cNvGraphicFramePr>
          <p:nvPr>
            <p:ph idx="1"/>
            <p:extLst>
              <p:ext uri="{D42A27DB-BD31-4B8C-83A1-F6EECF244321}">
                <p14:modId xmlns:p14="http://schemas.microsoft.com/office/powerpoint/2010/main" val="3988225437"/>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168E711D-3B23-443C-B8DA-FBF94A14F24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19938" y="355792"/>
            <a:ext cx="6106294" cy="1569930"/>
          </a:xfrm>
          <a:prstGeom prst="rect">
            <a:avLst/>
          </a:prstGeom>
        </p:spPr>
      </p:pic>
    </p:spTree>
    <p:extLst>
      <p:ext uri="{BB962C8B-B14F-4D97-AF65-F5344CB8AC3E}">
        <p14:creationId xmlns:p14="http://schemas.microsoft.com/office/powerpoint/2010/main" val="180427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8082EB-12C5-4BF1-B2F7-3AA72E4524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22358" y="10"/>
            <a:ext cx="966964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4F9024-F2E3-4E91-B5BB-CB670599337E}"/>
              </a:ext>
            </a:extLst>
          </p:cNvPr>
          <p:cNvSpPr>
            <a:spLocks noGrp="1"/>
          </p:cNvSpPr>
          <p:nvPr>
            <p:ph type="title"/>
          </p:nvPr>
        </p:nvSpPr>
        <p:spPr>
          <a:xfrm>
            <a:off x="327974" y="857747"/>
            <a:ext cx="3973385" cy="3692028"/>
          </a:xfrm>
          <a:noFill/>
        </p:spPr>
        <p:txBody>
          <a:bodyPr vert="horz" lIns="91440" tIns="45720" rIns="91440" bIns="45720" rtlCol="0" anchor="b">
            <a:normAutofit/>
          </a:bodyPr>
          <a:lstStyle/>
          <a:p>
            <a:r>
              <a:rPr lang="en-US" sz="5200" dirty="0"/>
              <a:t>Thank you so much for joining us today!</a:t>
            </a:r>
          </a:p>
        </p:txBody>
      </p:sp>
      <p:sp>
        <p:nvSpPr>
          <p:cNvPr id="4" name="Slide Number Placeholder 3">
            <a:extLst>
              <a:ext uri="{FF2B5EF4-FFF2-40B4-BE49-F238E27FC236}">
                <a16:creationId xmlns:a16="http://schemas.microsoft.com/office/drawing/2014/main" id="{ED9A8AA6-D946-43B6-A2F1-53B1B659001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3709EB50-13D0-476D-A61F-57075CCAD25C}" type="slidenum">
              <a:rPr lang="en-US">
                <a:solidFill>
                  <a:srgbClr val="FFFFFF"/>
                </a:solidFill>
                <a:latin typeface="Calibri" panose="020F0502020204030204"/>
              </a:rPr>
              <a:pPr defTabSz="914400">
                <a:spcAft>
                  <a:spcPts val="600"/>
                </a:spcAft>
                <a:defRPr/>
              </a:pPr>
              <a:t>36</a:t>
            </a:fld>
            <a:endParaRPr lang="en-US">
              <a:solidFill>
                <a:srgbClr val="FFFFFF"/>
              </a:solidFill>
              <a:latin typeface="Calibri" panose="020F0502020204030204"/>
            </a:endParaRPr>
          </a:p>
        </p:txBody>
      </p:sp>
    </p:spTree>
    <p:extLst>
      <p:ext uri="{BB962C8B-B14F-4D97-AF65-F5344CB8AC3E}">
        <p14:creationId xmlns:p14="http://schemas.microsoft.com/office/powerpoint/2010/main" val="171846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1112" y="110524"/>
            <a:ext cx="10788168" cy="1077218"/>
          </a:xfrm>
          <a:prstGeom prst="rect">
            <a:avLst/>
          </a:prstGeom>
          <a:noFill/>
        </p:spPr>
        <p:txBody>
          <a:bodyPr wrap="square" rtlCol="0">
            <a:spAutoFit/>
          </a:bodyPr>
          <a:lstStyle/>
          <a:p>
            <a:pPr algn="ctr"/>
            <a:r>
              <a:rPr lang="en-US" sz="3200" dirty="0">
                <a:latin typeface="+mj-lt"/>
                <a:cs typeface="Calibri Light" panose="020F0302020204030204" pitchFamily="34" charset="0"/>
              </a:rPr>
              <a:t>People Living with HIV Have an Increased Risk of Cardiovascular Disease (Heart Attack or Stroke)</a:t>
            </a:r>
            <a:endParaRPr lang="en-US" sz="2000" dirty="0">
              <a:latin typeface="+mj-lt"/>
              <a:cs typeface="Calibri Light" panose="020F0302020204030204" pitchFamily="34" charset="0"/>
            </a:endParaRPr>
          </a:p>
        </p:txBody>
      </p:sp>
      <p:sp>
        <p:nvSpPr>
          <p:cNvPr id="4" name="TextBox 3"/>
          <p:cNvSpPr txBox="1"/>
          <p:nvPr/>
        </p:nvSpPr>
        <p:spPr>
          <a:xfrm>
            <a:off x="376285" y="1497833"/>
            <a:ext cx="6162214" cy="452431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 people living with HIV (PWH), the risk of having a heart attack or a stroke is increased.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Some of this risk is driven by well-known heart disease risk factors (like high cholesterol, diabetes, high blood pressure, and smoking).</a:t>
            </a:r>
          </a:p>
          <a:p>
            <a:endParaRPr lang="en-US" sz="2400" dirty="0"/>
          </a:p>
          <a:p>
            <a:pPr marL="342900" indent="-342900">
              <a:buFont typeface="Arial" panose="020B0604020202020204" pitchFamily="34" charset="0"/>
              <a:buChar char="•"/>
            </a:pPr>
            <a:r>
              <a:rPr lang="en-US" sz="2400" b="1" dirty="0"/>
              <a:t> </a:t>
            </a:r>
            <a:r>
              <a:rPr lang="en-US" sz="2400" dirty="0"/>
              <a:t>And some of the risk is driven by HIV-related  inflammation and immune activation.</a:t>
            </a:r>
          </a:p>
          <a:p>
            <a:endParaRPr lang="en-US" sz="2400" dirty="0"/>
          </a:p>
        </p:txBody>
      </p:sp>
      <p:pic>
        <p:nvPicPr>
          <p:cNvPr id="5" name="Picture 4">
            <a:extLst>
              <a:ext uri="{FF2B5EF4-FFF2-40B4-BE49-F238E27FC236}">
                <a16:creationId xmlns:a16="http://schemas.microsoft.com/office/drawing/2014/main" id="{42E72A46-3A0B-4B3A-9E91-208B1DF940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78204" y="1502608"/>
            <a:ext cx="4911047" cy="4620089"/>
          </a:xfrm>
          <a:prstGeom prst="rect">
            <a:avLst/>
          </a:prstGeom>
        </p:spPr>
      </p:pic>
      <p:sp>
        <p:nvSpPr>
          <p:cNvPr id="2" name="TextBox 1">
            <a:extLst>
              <a:ext uri="{FF2B5EF4-FFF2-40B4-BE49-F238E27FC236}">
                <a16:creationId xmlns:a16="http://schemas.microsoft.com/office/drawing/2014/main" id="{5A5A070A-B6DE-FCF9-0111-3E3FCAE12C06}"/>
              </a:ext>
            </a:extLst>
          </p:cNvPr>
          <p:cNvSpPr txBox="1"/>
          <p:nvPr/>
        </p:nvSpPr>
        <p:spPr>
          <a:xfrm>
            <a:off x="6923238" y="6123727"/>
            <a:ext cx="4598144" cy="461665"/>
          </a:xfrm>
          <a:prstGeom prst="rect">
            <a:avLst/>
          </a:prstGeom>
          <a:noFill/>
        </p:spPr>
        <p:txBody>
          <a:bodyPr wrap="square" rtlCol="0">
            <a:spAutoFit/>
          </a:bodyPr>
          <a:lstStyle/>
          <a:p>
            <a:r>
              <a:rPr lang="en-US" sz="1200" dirty="0"/>
              <a:t>Inflammation: the body’s immune system’s response to an irritant which could be a virus, a germ or a foreign object like a splinter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7135" y="90978"/>
            <a:ext cx="10346498" cy="769441"/>
          </a:xfrm>
          <a:prstGeom prst="rect">
            <a:avLst/>
          </a:prstGeom>
          <a:noFill/>
        </p:spPr>
        <p:txBody>
          <a:bodyPr wrap="square" rtlCol="0">
            <a:spAutoFit/>
          </a:bodyPr>
          <a:lstStyle/>
          <a:p>
            <a:pPr algn="ctr"/>
            <a:r>
              <a:rPr lang="en-US" sz="4400" dirty="0">
                <a:latin typeface="+mj-lt"/>
                <a:cs typeface="Calibri Light" panose="020F0302020204030204" pitchFamily="34" charset="0"/>
              </a:rPr>
              <a:t>Cardiovascular Disease in the Setting of HIV</a:t>
            </a:r>
          </a:p>
        </p:txBody>
      </p:sp>
      <p:graphicFrame>
        <p:nvGraphicFramePr>
          <p:cNvPr id="10" name="TextBox 6">
            <a:extLst>
              <a:ext uri="{FF2B5EF4-FFF2-40B4-BE49-F238E27FC236}">
                <a16:creationId xmlns:a16="http://schemas.microsoft.com/office/drawing/2014/main" id="{4E35094D-047D-BDBD-D673-EBF4CEDC12D2}"/>
              </a:ext>
            </a:extLst>
          </p:cNvPr>
          <p:cNvGraphicFramePr/>
          <p:nvPr>
            <p:extLst>
              <p:ext uri="{D42A27DB-BD31-4B8C-83A1-F6EECF244321}">
                <p14:modId xmlns:p14="http://schemas.microsoft.com/office/powerpoint/2010/main" val="4165161451"/>
              </p:ext>
            </p:extLst>
          </p:nvPr>
        </p:nvGraphicFramePr>
        <p:xfrm>
          <a:off x="5324559" y="1153919"/>
          <a:ext cx="6863825" cy="452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26C1C4A-3B35-4023-2BB1-BD8E4AFA73F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920" y="1268377"/>
            <a:ext cx="5065614" cy="3276819"/>
          </a:xfrm>
          <a:prstGeom prst="rect">
            <a:avLst/>
          </a:prstGeom>
        </p:spPr>
      </p:pic>
      <p:sp>
        <p:nvSpPr>
          <p:cNvPr id="6" name="Rectangle 5">
            <a:extLst>
              <a:ext uri="{FF2B5EF4-FFF2-40B4-BE49-F238E27FC236}">
                <a16:creationId xmlns:a16="http://schemas.microsoft.com/office/drawing/2014/main" id="{F7FE38D1-668F-0564-40A0-88F76740E605}"/>
              </a:ext>
            </a:extLst>
          </p:cNvPr>
          <p:cNvSpPr/>
          <p:nvPr/>
        </p:nvSpPr>
        <p:spPr>
          <a:xfrm>
            <a:off x="2508530" y="4184410"/>
            <a:ext cx="2638004" cy="2751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dirty="0"/>
              <a:t>Role of HIV virus specific immune cells in progression of atherosclerosis</a:t>
            </a:r>
          </a:p>
        </p:txBody>
      </p:sp>
      <p:sp>
        <p:nvSpPr>
          <p:cNvPr id="7" name="TextBox 6">
            <a:extLst>
              <a:ext uri="{FF2B5EF4-FFF2-40B4-BE49-F238E27FC236}">
                <a16:creationId xmlns:a16="http://schemas.microsoft.com/office/drawing/2014/main" id="{F75F9C1D-CA22-BDBF-967A-87B9887AC332}"/>
              </a:ext>
            </a:extLst>
          </p:cNvPr>
          <p:cNvSpPr txBox="1"/>
          <p:nvPr/>
        </p:nvSpPr>
        <p:spPr>
          <a:xfrm>
            <a:off x="80920" y="6490023"/>
            <a:ext cx="3432158" cy="276999"/>
          </a:xfrm>
          <a:prstGeom prst="rect">
            <a:avLst/>
          </a:prstGeom>
          <a:noFill/>
        </p:spPr>
        <p:txBody>
          <a:bodyPr wrap="none" rtlCol="0">
            <a:spAutoFit/>
          </a:bodyPr>
          <a:lstStyle/>
          <a:p>
            <a:r>
              <a:rPr lang="en-US" sz="1200" dirty="0"/>
              <a:t>Image adapted from C. </a:t>
            </a:r>
            <a:r>
              <a:rPr lang="en-US" sz="1200" dirty="0" err="1"/>
              <a:t>Wanjalla</a:t>
            </a:r>
            <a:r>
              <a:rPr lang="en-US" sz="1200" dirty="0"/>
              <a:t>, et al. </a:t>
            </a:r>
            <a:r>
              <a:rPr lang="en-US" sz="1200" dirty="0" err="1"/>
              <a:t>bioRxiv</a:t>
            </a:r>
            <a:r>
              <a:rPr lang="en-US" sz="1200" dirty="0"/>
              <a:t>, 2020</a:t>
            </a:r>
          </a:p>
        </p:txBody>
      </p:sp>
      <p:sp>
        <p:nvSpPr>
          <p:cNvPr id="9" name="Callout: Double Bent Line 8">
            <a:extLst>
              <a:ext uri="{FF2B5EF4-FFF2-40B4-BE49-F238E27FC236}">
                <a16:creationId xmlns:a16="http://schemas.microsoft.com/office/drawing/2014/main" id="{A6A2ED40-C393-BC52-AE98-F40157C678F0}"/>
              </a:ext>
            </a:extLst>
          </p:cNvPr>
          <p:cNvSpPr/>
          <p:nvPr/>
        </p:nvSpPr>
        <p:spPr>
          <a:xfrm rot="16200000">
            <a:off x="-100997" y="3066366"/>
            <a:ext cx="2055377" cy="1740616"/>
          </a:xfrm>
          <a:prstGeom prst="borderCallout3">
            <a:avLst>
              <a:gd name="adj1" fmla="val 18750"/>
              <a:gd name="adj2" fmla="val -8333"/>
              <a:gd name="adj3" fmla="val 18750"/>
              <a:gd name="adj4" fmla="val -16667"/>
              <a:gd name="adj5" fmla="val 100000"/>
              <a:gd name="adj6" fmla="val -16667"/>
              <a:gd name="adj7" fmla="val 114856"/>
              <a:gd name="adj8" fmla="val -37591"/>
            </a:avLst>
          </a:prstGeom>
          <a:noFill/>
          <a:ln w="38100">
            <a:solidFill>
              <a:srgbClr val="0099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FA821ED-2EED-6D27-D123-7ABEF5C20AE5}"/>
              </a:ext>
            </a:extLst>
          </p:cNvPr>
          <p:cNvSpPr txBox="1"/>
          <p:nvPr/>
        </p:nvSpPr>
        <p:spPr>
          <a:xfrm>
            <a:off x="1919416" y="5955957"/>
            <a:ext cx="7994689" cy="369332"/>
          </a:xfrm>
          <a:prstGeom prst="rect">
            <a:avLst/>
          </a:prstGeom>
          <a:noFill/>
          <a:ln w="28575">
            <a:solidFill>
              <a:srgbClr val="0099CC"/>
            </a:solidFill>
          </a:ln>
        </p:spPr>
        <p:txBody>
          <a:bodyPr wrap="none" rtlCol="0">
            <a:spAutoFit/>
          </a:bodyPr>
          <a:lstStyle/>
          <a:p>
            <a:r>
              <a:rPr lang="en-US" dirty="0"/>
              <a:t>Markers of immune activation related to inflammation, altered in the setting of HIV</a:t>
            </a:r>
          </a:p>
        </p:txBody>
      </p:sp>
    </p:spTree>
    <p:extLst>
      <p:ext uri="{BB962C8B-B14F-4D97-AF65-F5344CB8AC3E}">
        <p14:creationId xmlns:p14="http://schemas.microsoft.com/office/powerpoint/2010/main" val="3327540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49" name="Rectangle 1334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3662" y="386930"/>
            <a:ext cx="10066122" cy="129844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400" kern="1200" dirty="0">
                <a:solidFill>
                  <a:schemeClr val="tx1"/>
                </a:solidFill>
                <a:latin typeface="+mj-lt"/>
                <a:ea typeface="+mj-ea"/>
                <a:cs typeface="+mj-cs"/>
              </a:rPr>
              <a:t>How can cardiovascular disease be prevented among PWH?</a:t>
            </a:r>
          </a:p>
        </p:txBody>
      </p:sp>
      <p:sp>
        <p:nvSpPr>
          <p:cNvPr id="13351" name="Rectangle 1335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3" name="Rectangle 1335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2418B1-8E03-1D89-D2B0-A9BD810157C8}"/>
              </a:ext>
            </a:extLst>
          </p:cNvPr>
          <p:cNvSpPr txBox="1"/>
          <p:nvPr/>
        </p:nvSpPr>
        <p:spPr>
          <a:xfrm>
            <a:off x="496919" y="2599509"/>
            <a:ext cx="4827640" cy="3639450"/>
          </a:xfrm>
          <a:prstGeom prst="rect">
            <a:avLst/>
          </a:prstGeom>
        </p:spPr>
        <p:txBody>
          <a:bodyPr vert="horz" lIns="91440" tIns="45720" rIns="91440" bIns="45720" rtlCol="0" anchor="ctr">
            <a:noAutofit/>
          </a:bodyPr>
          <a:lstStyle/>
          <a:p>
            <a:pPr marL="342900" indent="-228600" defTabSz="914400">
              <a:lnSpc>
                <a:spcPct val="90000"/>
              </a:lnSpc>
              <a:spcAft>
                <a:spcPts val="600"/>
              </a:spcAft>
              <a:buFont typeface="Arial" panose="020B0604020202020204" pitchFamily="34" charset="0"/>
              <a:buChar char="•"/>
            </a:pPr>
            <a:r>
              <a:rPr lang="en-US" sz="1600" dirty="0"/>
              <a:t>For people living with HIV, important steps to prevent cardiovascular disease include: </a:t>
            </a:r>
          </a:p>
          <a:p>
            <a:pPr marL="800100" lvl="1" indent="-228600" defTabSz="914400">
              <a:lnSpc>
                <a:spcPct val="90000"/>
              </a:lnSpc>
              <a:spcAft>
                <a:spcPts val="600"/>
              </a:spcAft>
              <a:buFont typeface="Arial" panose="020B0604020202020204" pitchFamily="34" charset="0"/>
              <a:buChar char="•"/>
            </a:pPr>
            <a:r>
              <a:rPr lang="en-US" sz="1600" dirty="0"/>
              <a:t>taking antiretroviral therapy</a:t>
            </a:r>
          </a:p>
          <a:p>
            <a:pPr marL="800100" lvl="1" indent="-228600" defTabSz="914400">
              <a:lnSpc>
                <a:spcPct val="90000"/>
              </a:lnSpc>
              <a:spcAft>
                <a:spcPts val="600"/>
              </a:spcAft>
              <a:buFont typeface="Arial" panose="020B0604020202020204" pitchFamily="34" charset="0"/>
              <a:buChar char="•"/>
            </a:pPr>
            <a:r>
              <a:rPr lang="en-US" sz="1600" dirty="0"/>
              <a:t>not smoking</a:t>
            </a:r>
          </a:p>
          <a:p>
            <a:pPr marL="800100" lvl="1" indent="-228600" defTabSz="914400">
              <a:lnSpc>
                <a:spcPct val="90000"/>
              </a:lnSpc>
              <a:spcAft>
                <a:spcPts val="600"/>
              </a:spcAft>
              <a:buFont typeface="Arial" panose="020B0604020202020204" pitchFamily="34" charset="0"/>
              <a:buChar char="•"/>
            </a:pPr>
            <a:r>
              <a:rPr lang="en-US" sz="1600" dirty="0"/>
              <a:t>keeping cholesterol, blood pressure, and blood sugar in good range</a:t>
            </a:r>
          </a:p>
          <a:p>
            <a:pPr marL="800100" lvl="1" indent="-228600" defTabSz="914400">
              <a:lnSpc>
                <a:spcPct val="90000"/>
              </a:lnSpc>
              <a:spcAft>
                <a:spcPts val="600"/>
              </a:spcAft>
              <a:buFont typeface="Arial" panose="020B0604020202020204" pitchFamily="34" charset="0"/>
              <a:buChar char="•"/>
            </a:pPr>
            <a:r>
              <a:rPr lang="en-US" sz="1600" dirty="0"/>
              <a:t>eating well/exercising</a:t>
            </a:r>
          </a:p>
          <a:p>
            <a:pPr indent="-228600" defTabSz="914400">
              <a:lnSpc>
                <a:spcPct val="90000"/>
              </a:lnSpc>
              <a:spcAft>
                <a:spcPts val="600"/>
              </a:spcAft>
              <a:buFont typeface="Arial" panose="020B0604020202020204" pitchFamily="34" charset="0"/>
              <a:buChar char="•"/>
            </a:pPr>
            <a:endParaRPr lang="en-US" sz="1600" dirty="0"/>
          </a:p>
          <a:p>
            <a:pPr marL="342900" indent="-228600" defTabSz="914400">
              <a:lnSpc>
                <a:spcPct val="90000"/>
              </a:lnSpc>
              <a:spcAft>
                <a:spcPts val="600"/>
              </a:spcAft>
              <a:buFont typeface="Arial" panose="020B0604020202020204" pitchFamily="34" charset="0"/>
              <a:buChar char="•"/>
            </a:pPr>
            <a:r>
              <a:rPr lang="en-US" sz="1600" dirty="0"/>
              <a:t>Are such strategies </a:t>
            </a:r>
            <a:r>
              <a:rPr lang="en-US" sz="1600" i="1" dirty="0"/>
              <a:t>enough</a:t>
            </a:r>
            <a:r>
              <a:rPr lang="en-US" sz="1600" dirty="0"/>
              <a:t> to prevent heart attacks or stroke among PWH?</a:t>
            </a:r>
          </a:p>
          <a:p>
            <a:pPr indent="-228600" defTabSz="914400">
              <a:lnSpc>
                <a:spcPct val="90000"/>
              </a:lnSpc>
              <a:spcAft>
                <a:spcPts val="600"/>
              </a:spcAft>
              <a:buFont typeface="Arial" panose="020B0604020202020204" pitchFamily="34" charset="0"/>
              <a:buChar char="•"/>
            </a:pPr>
            <a:endParaRPr lang="en-US" sz="1600" dirty="0"/>
          </a:p>
          <a:p>
            <a:pPr marL="342900" indent="-228600" defTabSz="914400">
              <a:lnSpc>
                <a:spcPct val="90000"/>
              </a:lnSpc>
              <a:spcAft>
                <a:spcPts val="600"/>
              </a:spcAft>
              <a:buFont typeface="Arial" panose="020B0604020202020204" pitchFamily="34" charset="0"/>
              <a:buChar char="•"/>
            </a:pPr>
            <a:r>
              <a:rPr lang="en-US" sz="1600" dirty="0"/>
              <a:t>Do strategies, like statins, known to prevent cardiovascular disease among people without HIV work for PWH?</a:t>
            </a:r>
          </a:p>
          <a:p>
            <a:pPr indent="-228600" defTabSz="914400">
              <a:lnSpc>
                <a:spcPct val="90000"/>
              </a:lnSpc>
              <a:spcAft>
                <a:spcPts val="600"/>
              </a:spcAft>
              <a:buFont typeface="Arial" panose="020B0604020202020204" pitchFamily="34" charset="0"/>
              <a:buChar char="•"/>
            </a:pPr>
            <a:endParaRPr lang="en-US" sz="1600" dirty="0"/>
          </a:p>
        </p:txBody>
      </p:sp>
      <p:pic>
        <p:nvPicPr>
          <p:cNvPr id="6" name="Picture 5">
            <a:extLst>
              <a:ext uri="{FF2B5EF4-FFF2-40B4-BE49-F238E27FC236}">
                <a16:creationId xmlns:a16="http://schemas.microsoft.com/office/drawing/2014/main" id="{2E243268-BA41-9EBA-7DC3-F1AC67621269}"/>
              </a:ext>
            </a:extLst>
          </p:cNvPr>
          <p:cNvPicPr>
            <a:picLocks noChangeAspect="1"/>
          </p:cNvPicPr>
          <p:nvPr/>
        </p:nvPicPr>
        <p:blipFill>
          <a:blip r:embed="rId3"/>
          <a:stretch>
            <a:fillRect/>
          </a:stretch>
        </p:blipFill>
        <p:spPr>
          <a:xfrm>
            <a:off x="5911532" y="2892862"/>
            <a:ext cx="5150277" cy="2897030"/>
          </a:xfrm>
          <a:prstGeom prst="rect">
            <a:avLst/>
          </a:prstGeom>
        </p:spPr>
      </p:pic>
      <p:sp>
        <p:nvSpPr>
          <p:cNvPr id="13355" name="Rectangle 1335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A3BDB6-7CDE-9C1C-1C72-CE73CDB20F53}"/>
              </a:ext>
            </a:extLst>
          </p:cNvPr>
          <p:cNvSpPr txBox="1"/>
          <p:nvPr/>
        </p:nvSpPr>
        <p:spPr>
          <a:xfrm>
            <a:off x="5848417" y="5817623"/>
            <a:ext cx="2558586" cy="276999"/>
          </a:xfrm>
          <a:prstGeom prst="rect">
            <a:avLst/>
          </a:prstGeom>
          <a:noFill/>
        </p:spPr>
        <p:txBody>
          <a:bodyPr wrap="none" rtlCol="0">
            <a:spAutoFit/>
          </a:bodyPr>
          <a:lstStyle/>
          <a:p>
            <a:r>
              <a:rPr lang="en-US" sz="1200" dirty="0"/>
              <a:t>Image courtesy of Depositphotos.com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1B64DB-E448-787E-3D14-7AA149C615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29975" y="2309298"/>
            <a:ext cx="748375" cy="1049154"/>
          </a:xfrm>
          <a:prstGeom prst="rect">
            <a:avLst/>
          </a:prstGeom>
        </p:spPr>
      </p:pic>
      <p:pic>
        <p:nvPicPr>
          <p:cNvPr id="6" name="Picture 5">
            <a:extLst>
              <a:ext uri="{FF2B5EF4-FFF2-40B4-BE49-F238E27FC236}">
                <a16:creationId xmlns:a16="http://schemas.microsoft.com/office/drawing/2014/main" id="{1BE32F96-2808-2474-EE99-66C6C1E6B9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1900" y="3734502"/>
            <a:ext cx="1485036" cy="887058"/>
          </a:xfrm>
          <a:prstGeom prst="rect">
            <a:avLst/>
          </a:prstGeom>
        </p:spPr>
      </p:pic>
      <p:pic>
        <p:nvPicPr>
          <p:cNvPr id="7" name="Picture 6">
            <a:extLst>
              <a:ext uri="{FF2B5EF4-FFF2-40B4-BE49-F238E27FC236}">
                <a16:creationId xmlns:a16="http://schemas.microsoft.com/office/drawing/2014/main" id="{DA75A17D-AC0E-AC83-BA1D-B08A458AD1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2893" y="5102641"/>
            <a:ext cx="1194045" cy="1031356"/>
          </a:xfrm>
          <a:prstGeom prst="rect">
            <a:avLst/>
          </a:prstGeom>
        </p:spPr>
      </p:pic>
      <p:pic>
        <p:nvPicPr>
          <p:cNvPr id="9" name="Picture 8">
            <a:extLst>
              <a:ext uri="{FF2B5EF4-FFF2-40B4-BE49-F238E27FC236}">
                <a16:creationId xmlns:a16="http://schemas.microsoft.com/office/drawing/2014/main" id="{7377F99B-F0CB-5487-F243-49FD6A9C3CB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68046" y="4626156"/>
            <a:ext cx="1211981" cy="1245642"/>
          </a:xfrm>
          <a:prstGeom prst="rect">
            <a:avLst/>
          </a:prstGeom>
        </p:spPr>
      </p:pic>
      <p:sp>
        <p:nvSpPr>
          <p:cNvPr id="10" name="TextBox 9">
            <a:extLst>
              <a:ext uri="{FF2B5EF4-FFF2-40B4-BE49-F238E27FC236}">
                <a16:creationId xmlns:a16="http://schemas.microsoft.com/office/drawing/2014/main" id="{A1BA51BE-238B-D394-FAAA-E6787FA391D6}"/>
              </a:ext>
            </a:extLst>
          </p:cNvPr>
          <p:cNvSpPr txBox="1"/>
          <p:nvPr/>
        </p:nvSpPr>
        <p:spPr>
          <a:xfrm>
            <a:off x="7707416" y="6577840"/>
            <a:ext cx="451892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Image adapted from C German </a:t>
            </a:r>
            <a:r>
              <a:rPr lang="en-US" sz="1400" dirty="0">
                <a:solidFill>
                  <a:prstClr val="black"/>
                </a:solidFill>
                <a:latin typeface="Calibri" panose="020F0502020204030204"/>
              </a:rPr>
              <a:t>&amp; J Liao,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Arch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Toxicol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2023</a:t>
            </a:r>
          </a:p>
        </p:txBody>
      </p:sp>
      <p:pic>
        <p:nvPicPr>
          <p:cNvPr id="11" name="Picture 10">
            <a:extLst>
              <a:ext uri="{FF2B5EF4-FFF2-40B4-BE49-F238E27FC236}">
                <a16:creationId xmlns:a16="http://schemas.microsoft.com/office/drawing/2014/main" id="{41D7655F-FCC0-550F-3868-DBE9DB09915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038452" y="2386202"/>
            <a:ext cx="1931060" cy="1101630"/>
          </a:xfrm>
          <a:prstGeom prst="rect">
            <a:avLst/>
          </a:prstGeom>
        </p:spPr>
      </p:pic>
      <p:grpSp>
        <p:nvGrpSpPr>
          <p:cNvPr id="16" name="Group 15">
            <a:extLst>
              <a:ext uri="{FF2B5EF4-FFF2-40B4-BE49-F238E27FC236}">
                <a16:creationId xmlns:a16="http://schemas.microsoft.com/office/drawing/2014/main" id="{CC18B873-50D7-0B5B-B733-6C4C88DA0DDE}"/>
              </a:ext>
            </a:extLst>
          </p:cNvPr>
          <p:cNvGrpSpPr/>
          <p:nvPr/>
        </p:nvGrpSpPr>
        <p:grpSpPr>
          <a:xfrm>
            <a:off x="2309770" y="2505355"/>
            <a:ext cx="2187466" cy="737083"/>
            <a:chOff x="2146791" y="1822186"/>
            <a:chExt cx="2187466" cy="737083"/>
          </a:xfrm>
        </p:grpSpPr>
        <p:sp>
          <p:nvSpPr>
            <p:cNvPr id="14" name="Rectangle: Rounded Corners 13">
              <a:extLst>
                <a:ext uri="{FF2B5EF4-FFF2-40B4-BE49-F238E27FC236}">
                  <a16:creationId xmlns:a16="http://schemas.microsoft.com/office/drawing/2014/main" id="{6CEDE9DB-78E7-6613-A9B8-408111F01745}"/>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28A1EBB-CE96-49DB-99A4-4C6097397B3E}"/>
                </a:ext>
              </a:extLst>
            </p:cNvPr>
            <p:cNvSpPr txBox="1"/>
            <p:nvPr/>
          </p:nvSpPr>
          <p:spPr>
            <a:xfrm>
              <a:off x="2288308" y="2004109"/>
              <a:ext cx="1904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Anti-inflammatory</a:t>
              </a:r>
            </a:p>
          </p:txBody>
        </p:sp>
      </p:grpSp>
      <p:grpSp>
        <p:nvGrpSpPr>
          <p:cNvPr id="17" name="Group 16">
            <a:extLst>
              <a:ext uri="{FF2B5EF4-FFF2-40B4-BE49-F238E27FC236}">
                <a16:creationId xmlns:a16="http://schemas.microsoft.com/office/drawing/2014/main" id="{F641276E-7F3C-9C6C-A46A-815596DDB467}"/>
              </a:ext>
            </a:extLst>
          </p:cNvPr>
          <p:cNvGrpSpPr/>
          <p:nvPr/>
        </p:nvGrpSpPr>
        <p:grpSpPr>
          <a:xfrm>
            <a:off x="2309770" y="3809491"/>
            <a:ext cx="2187466" cy="737083"/>
            <a:chOff x="2146791" y="1822186"/>
            <a:chExt cx="2187466" cy="737083"/>
          </a:xfrm>
        </p:grpSpPr>
        <p:sp>
          <p:nvSpPr>
            <p:cNvPr id="18" name="Rectangle: Rounded Corners 17">
              <a:extLst>
                <a:ext uri="{FF2B5EF4-FFF2-40B4-BE49-F238E27FC236}">
                  <a16:creationId xmlns:a16="http://schemas.microsoft.com/office/drawing/2014/main" id="{38E59806-C841-8CE0-C03E-9F9E4D227511}"/>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9D3EA932-22FB-0DDB-DCE3-58749E733624}"/>
                </a:ext>
              </a:extLst>
            </p:cNvPr>
            <p:cNvSpPr txBox="1"/>
            <p:nvPr/>
          </p:nvSpPr>
          <p:spPr>
            <a:xfrm>
              <a:off x="2420635" y="1993373"/>
              <a:ext cx="16904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Anti-thrombotic</a:t>
              </a:r>
            </a:p>
          </p:txBody>
        </p:sp>
      </p:grpSp>
      <p:grpSp>
        <p:nvGrpSpPr>
          <p:cNvPr id="20" name="Group 19">
            <a:extLst>
              <a:ext uri="{FF2B5EF4-FFF2-40B4-BE49-F238E27FC236}">
                <a16:creationId xmlns:a16="http://schemas.microsoft.com/office/drawing/2014/main" id="{EA58196B-1940-E29C-72F8-F2765183E390}"/>
              </a:ext>
            </a:extLst>
          </p:cNvPr>
          <p:cNvGrpSpPr/>
          <p:nvPr/>
        </p:nvGrpSpPr>
        <p:grpSpPr>
          <a:xfrm>
            <a:off x="2309770" y="5248977"/>
            <a:ext cx="2187466" cy="737083"/>
            <a:chOff x="2146791" y="1822186"/>
            <a:chExt cx="2187466" cy="737083"/>
          </a:xfrm>
        </p:grpSpPr>
        <p:sp>
          <p:nvSpPr>
            <p:cNvPr id="21" name="Rectangle: Rounded Corners 20">
              <a:extLst>
                <a:ext uri="{FF2B5EF4-FFF2-40B4-BE49-F238E27FC236}">
                  <a16:creationId xmlns:a16="http://schemas.microsoft.com/office/drawing/2014/main" id="{0D08D3F3-4112-147D-7BEB-7EB6F86ED6FE}"/>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CDE20C4-B7BE-A561-475A-843CC920CD4B}"/>
                </a:ext>
              </a:extLst>
            </p:cNvPr>
            <p:cNvSpPr txBox="1"/>
            <p:nvPr/>
          </p:nvSpPr>
          <p:spPr>
            <a:xfrm>
              <a:off x="2209889" y="1974980"/>
              <a:ext cx="20612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Immunomodulation</a:t>
              </a:r>
            </a:p>
          </p:txBody>
        </p:sp>
      </p:grpSp>
      <p:grpSp>
        <p:nvGrpSpPr>
          <p:cNvPr id="26" name="Group 25">
            <a:extLst>
              <a:ext uri="{FF2B5EF4-FFF2-40B4-BE49-F238E27FC236}">
                <a16:creationId xmlns:a16="http://schemas.microsoft.com/office/drawing/2014/main" id="{C33CFE8F-5990-35FF-261E-ADE064690E71}"/>
              </a:ext>
            </a:extLst>
          </p:cNvPr>
          <p:cNvGrpSpPr/>
          <p:nvPr/>
        </p:nvGrpSpPr>
        <p:grpSpPr>
          <a:xfrm>
            <a:off x="7707416" y="2595690"/>
            <a:ext cx="2187466" cy="762762"/>
            <a:chOff x="2146791" y="1822186"/>
            <a:chExt cx="2187466" cy="1239325"/>
          </a:xfrm>
        </p:grpSpPr>
        <p:sp>
          <p:nvSpPr>
            <p:cNvPr id="27" name="Rectangle: Rounded Corners 26">
              <a:extLst>
                <a:ext uri="{FF2B5EF4-FFF2-40B4-BE49-F238E27FC236}">
                  <a16:creationId xmlns:a16="http://schemas.microsoft.com/office/drawing/2014/main" id="{544B01A0-0001-308E-A300-03F715802903}"/>
                </a:ext>
              </a:extLst>
            </p:cNvPr>
            <p:cNvSpPr/>
            <p:nvPr/>
          </p:nvSpPr>
          <p:spPr>
            <a:xfrm>
              <a:off x="2146791" y="1822186"/>
              <a:ext cx="2187466" cy="1239325"/>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403C89B6-83FA-FCF0-9D8B-72B228F4F89D}"/>
                </a:ext>
              </a:extLst>
            </p:cNvPr>
            <p:cNvSpPr txBox="1"/>
            <p:nvPr/>
          </p:nvSpPr>
          <p:spPr>
            <a:xfrm>
              <a:off x="2290361" y="1845613"/>
              <a:ext cx="1900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Improved health of vessels</a:t>
              </a:r>
            </a:p>
          </p:txBody>
        </p:sp>
      </p:grpSp>
      <p:grpSp>
        <p:nvGrpSpPr>
          <p:cNvPr id="29" name="Group 28">
            <a:extLst>
              <a:ext uri="{FF2B5EF4-FFF2-40B4-BE49-F238E27FC236}">
                <a16:creationId xmlns:a16="http://schemas.microsoft.com/office/drawing/2014/main" id="{998D71EF-4817-D309-DA17-1E606095EF23}"/>
              </a:ext>
            </a:extLst>
          </p:cNvPr>
          <p:cNvGrpSpPr/>
          <p:nvPr/>
        </p:nvGrpSpPr>
        <p:grpSpPr>
          <a:xfrm>
            <a:off x="7897123" y="4776240"/>
            <a:ext cx="2187466" cy="737083"/>
            <a:chOff x="2146791" y="1822186"/>
            <a:chExt cx="2187466" cy="737083"/>
          </a:xfrm>
        </p:grpSpPr>
        <p:sp>
          <p:nvSpPr>
            <p:cNvPr id="30" name="Rectangle: Rounded Corners 29">
              <a:extLst>
                <a:ext uri="{FF2B5EF4-FFF2-40B4-BE49-F238E27FC236}">
                  <a16:creationId xmlns:a16="http://schemas.microsoft.com/office/drawing/2014/main" id="{332F67DA-675A-2EEA-685A-5941828D528F}"/>
                </a:ext>
              </a:extLst>
            </p:cNvPr>
            <p:cNvSpPr/>
            <p:nvPr/>
          </p:nvSpPr>
          <p:spPr>
            <a:xfrm>
              <a:off x="2146791" y="1822186"/>
              <a:ext cx="2187466" cy="737083"/>
            </a:xfrm>
            <a:prstGeom prst="roundRect">
              <a:avLst/>
            </a:prstGeom>
            <a:solidFill>
              <a:srgbClr val="CB5035"/>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C282BCA-84CB-DBEB-AC82-B0F9654B790B}"/>
                </a:ext>
              </a:extLst>
            </p:cNvPr>
            <p:cNvSpPr txBox="1"/>
            <p:nvPr/>
          </p:nvSpPr>
          <p:spPr>
            <a:xfrm>
              <a:off x="2432455" y="1827541"/>
              <a:ext cx="17178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Plaque Stabilization</a:t>
              </a:r>
            </a:p>
          </p:txBody>
        </p:sp>
      </p:grpSp>
      <p:grpSp>
        <p:nvGrpSpPr>
          <p:cNvPr id="32" name="Group 31">
            <a:extLst>
              <a:ext uri="{FF2B5EF4-FFF2-40B4-BE49-F238E27FC236}">
                <a16:creationId xmlns:a16="http://schemas.microsoft.com/office/drawing/2014/main" id="{6E8F620C-9735-8CB2-C6A0-6B9FB5E093DE}"/>
              </a:ext>
            </a:extLst>
          </p:cNvPr>
          <p:cNvGrpSpPr/>
          <p:nvPr/>
        </p:nvGrpSpPr>
        <p:grpSpPr>
          <a:xfrm>
            <a:off x="5070486" y="3799859"/>
            <a:ext cx="2026769" cy="737083"/>
            <a:chOff x="2146791" y="1822186"/>
            <a:chExt cx="2187466" cy="737083"/>
          </a:xfrm>
        </p:grpSpPr>
        <p:sp>
          <p:nvSpPr>
            <p:cNvPr id="33" name="Rectangle: Rounded Corners 32">
              <a:extLst>
                <a:ext uri="{FF2B5EF4-FFF2-40B4-BE49-F238E27FC236}">
                  <a16:creationId xmlns:a16="http://schemas.microsoft.com/office/drawing/2014/main" id="{188B05A9-8F7C-FC9C-5207-88DC9ABC55D2}"/>
                </a:ext>
              </a:extLst>
            </p:cNvPr>
            <p:cNvSpPr/>
            <p:nvPr/>
          </p:nvSpPr>
          <p:spPr>
            <a:xfrm>
              <a:off x="2146791" y="1822186"/>
              <a:ext cx="2187466" cy="737083"/>
            </a:xfrm>
            <a:prstGeom prst="roundRect">
              <a:avLst/>
            </a:prstGeom>
            <a:solidFill>
              <a:srgbClr val="489DCB"/>
            </a:solidFill>
            <a:ln w="28575">
              <a:solidFill>
                <a:srgbClr val="489DCB"/>
              </a:solid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37925853-F7FF-45A6-7F02-2918254C2B69}"/>
                </a:ext>
              </a:extLst>
            </p:cNvPr>
            <p:cNvSpPr txBox="1"/>
            <p:nvPr/>
          </p:nvSpPr>
          <p:spPr>
            <a:xfrm>
              <a:off x="2443719" y="1892461"/>
              <a:ext cx="16618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STATINS</a:t>
              </a:r>
            </a:p>
          </p:txBody>
        </p:sp>
      </p:grpSp>
      <p:cxnSp>
        <p:nvCxnSpPr>
          <p:cNvPr id="36" name="Straight Arrow Connector 35">
            <a:extLst>
              <a:ext uri="{FF2B5EF4-FFF2-40B4-BE49-F238E27FC236}">
                <a16:creationId xmlns:a16="http://schemas.microsoft.com/office/drawing/2014/main" id="{D5A08387-F06F-7B16-BCBB-55551A510353}"/>
              </a:ext>
            </a:extLst>
          </p:cNvPr>
          <p:cNvCxnSpPr>
            <a:cxnSpLocks/>
          </p:cNvCxnSpPr>
          <p:nvPr/>
        </p:nvCxnSpPr>
        <p:spPr>
          <a:xfrm flipV="1">
            <a:off x="7112176" y="3056610"/>
            <a:ext cx="483017" cy="677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78199E9-FD43-4037-5E37-874957FF9522}"/>
              </a:ext>
            </a:extLst>
          </p:cNvPr>
          <p:cNvCxnSpPr>
            <a:cxnSpLocks/>
          </p:cNvCxnSpPr>
          <p:nvPr/>
        </p:nvCxnSpPr>
        <p:spPr>
          <a:xfrm>
            <a:off x="7127286" y="4586203"/>
            <a:ext cx="680482" cy="550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D38A2F-72CB-42E6-817A-EB53B051A530}"/>
              </a:ext>
            </a:extLst>
          </p:cNvPr>
          <p:cNvCxnSpPr>
            <a:cxnSpLocks/>
          </p:cNvCxnSpPr>
          <p:nvPr/>
        </p:nvCxnSpPr>
        <p:spPr>
          <a:xfrm flipH="1" flipV="1">
            <a:off x="4596808" y="3089842"/>
            <a:ext cx="483017" cy="6778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D691CFD-A01A-3FD3-1CD7-ED3F40A2E64C}"/>
              </a:ext>
            </a:extLst>
          </p:cNvPr>
          <p:cNvCxnSpPr>
            <a:cxnSpLocks/>
          </p:cNvCxnSpPr>
          <p:nvPr/>
        </p:nvCxnSpPr>
        <p:spPr>
          <a:xfrm flipH="1">
            <a:off x="4566459" y="4193232"/>
            <a:ext cx="4291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A782DB6-B68F-384E-D5E4-08EF29F7B258}"/>
              </a:ext>
            </a:extLst>
          </p:cNvPr>
          <p:cNvCxnSpPr>
            <a:cxnSpLocks/>
          </p:cNvCxnSpPr>
          <p:nvPr/>
        </p:nvCxnSpPr>
        <p:spPr>
          <a:xfrm flipH="1">
            <a:off x="4382987" y="4587867"/>
            <a:ext cx="680482" cy="5508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6CB6551-856F-E073-B6F8-445A042AB43C}"/>
              </a:ext>
            </a:extLst>
          </p:cNvPr>
          <p:cNvSpPr>
            <a:spLocks noGrp="1"/>
          </p:cNvSpPr>
          <p:nvPr>
            <p:ph type="title"/>
          </p:nvPr>
        </p:nvSpPr>
        <p:spPr>
          <a:xfrm>
            <a:off x="654113" y="-286252"/>
            <a:ext cx="10515600" cy="1325563"/>
          </a:xfrm>
        </p:spPr>
        <p:txBody>
          <a:bodyPr/>
          <a:lstStyle/>
          <a:p>
            <a:r>
              <a:rPr lang="en-US" dirty="0">
                <a:latin typeface="+mn-lt"/>
              </a:rPr>
              <a:t>Why statins?</a:t>
            </a:r>
          </a:p>
        </p:txBody>
      </p:sp>
      <p:sp>
        <p:nvSpPr>
          <p:cNvPr id="35" name="Content Placeholder 34">
            <a:extLst>
              <a:ext uri="{FF2B5EF4-FFF2-40B4-BE49-F238E27FC236}">
                <a16:creationId xmlns:a16="http://schemas.microsoft.com/office/drawing/2014/main" id="{76C90F69-2F1D-0D97-E417-4D1B74EDA256}"/>
              </a:ext>
            </a:extLst>
          </p:cNvPr>
          <p:cNvSpPr>
            <a:spLocks noGrp="1"/>
          </p:cNvSpPr>
          <p:nvPr>
            <p:ph idx="1"/>
          </p:nvPr>
        </p:nvSpPr>
        <p:spPr>
          <a:xfrm>
            <a:off x="654113" y="750545"/>
            <a:ext cx="11189125" cy="4351338"/>
          </a:xfrm>
        </p:spPr>
        <p:txBody>
          <a:bodyPr>
            <a:normAutofit/>
          </a:bodyPr>
          <a:lstStyle/>
          <a:p>
            <a:r>
              <a:rPr lang="en-US" dirty="0"/>
              <a:t>Statins’ primary effect is to lower low density lipoprotein (LDL) cholesterol</a:t>
            </a:r>
          </a:p>
          <a:p>
            <a:pPr lvl="1"/>
            <a:r>
              <a:rPr lang="en-US" dirty="0"/>
              <a:t>Elevated levels of LDL cholesterol have been associated with heart disease events</a:t>
            </a:r>
          </a:p>
          <a:p>
            <a:r>
              <a:rPr lang="en-US" dirty="0"/>
              <a:t>Statins have many other beneficial effects to reduce cardiovascular disease </a:t>
            </a:r>
          </a:p>
          <a:p>
            <a:pPr marL="0" indent="0">
              <a:buNone/>
            </a:pPr>
            <a:endParaRPr lang="en-US" dirty="0"/>
          </a:p>
        </p:txBody>
      </p:sp>
    </p:spTree>
    <p:extLst>
      <p:ext uri="{BB962C8B-B14F-4D97-AF65-F5344CB8AC3E}">
        <p14:creationId xmlns:p14="http://schemas.microsoft.com/office/powerpoint/2010/main" val="2702958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3985" y="281476"/>
            <a:ext cx="10012462" cy="1323439"/>
          </a:xfrm>
          <a:prstGeom prst="rect">
            <a:avLst/>
          </a:prstGeom>
          <a:noFill/>
        </p:spPr>
        <p:txBody>
          <a:bodyPr wrap="square" rtlCol="0">
            <a:spAutoFit/>
          </a:bodyPr>
          <a:lstStyle/>
          <a:p>
            <a:pPr algn="ctr"/>
            <a:r>
              <a:rPr lang="en-US" sz="4000" dirty="0">
                <a:latin typeface="Calibri Light" panose="020F0302020204030204" pitchFamily="34" charset="0"/>
                <a:cs typeface="Calibri Light" panose="020F0302020204030204" pitchFamily="34" charset="0"/>
              </a:rPr>
              <a:t>But, do statins</a:t>
            </a:r>
            <a:r>
              <a:rPr lang="en-US" sz="4000" i="1" dirty="0">
                <a:latin typeface="Calibri Light" panose="020F0302020204030204" pitchFamily="34" charset="0"/>
                <a:cs typeface="Calibri Light" panose="020F0302020204030204" pitchFamily="34" charset="0"/>
              </a:rPr>
              <a:t> prevent </a:t>
            </a:r>
            <a:r>
              <a:rPr lang="en-US" sz="4000" dirty="0">
                <a:latin typeface="Calibri Light" panose="020F0302020204030204" pitchFamily="34" charset="0"/>
                <a:cs typeface="Calibri Light" panose="020F0302020204030204" pitchFamily="34" charset="0"/>
              </a:rPr>
              <a:t>cardiovascular disease events like heart attacks and strokes?</a:t>
            </a:r>
          </a:p>
        </p:txBody>
      </p:sp>
      <p:sp>
        <p:nvSpPr>
          <p:cNvPr id="4" name="TextBox 3">
            <a:extLst>
              <a:ext uri="{FF2B5EF4-FFF2-40B4-BE49-F238E27FC236}">
                <a16:creationId xmlns:a16="http://schemas.microsoft.com/office/drawing/2014/main" id="{BEE035C5-1718-DB38-72C3-BAA9C462A7D7}"/>
              </a:ext>
            </a:extLst>
          </p:cNvPr>
          <p:cNvSpPr txBox="1"/>
          <p:nvPr/>
        </p:nvSpPr>
        <p:spPr>
          <a:xfrm>
            <a:off x="310639" y="1829672"/>
            <a:ext cx="11200628" cy="3539430"/>
          </a:xfrm>
          <a:prstGeom prst="rect">
            <a:avLst/>
          </a:prstGeom>
          <a:noFill/>
        </p:spPr>
        <p:txBody>
          <a:bodyPr wrap="square">
            <a:spAutoFit/>
          </a:bodyPr>
          <a:lstStyle/>
          <a:p>
            <a:pPr marL="342900" indent="-342900">
              <a:buFont typeface="Arial" panose="020B0604020202020204" pitchFamily="34" charset="0"/>
              <a:buChar char="•"/>
            </a:pPr>
            <a:r>
              <a:rPr lang="en-US" sz="3200" dirty="0"/>
              <a:t>In people living with HIV statins:</a:t>
            </a:r>
          </a:p>
          <a:p>
            <a:pPr marL="800100" lvl="1" indent="-342900">
              <a:buFont typeface="Arial" panose="020B0604020202020204" pitchFamily="34" charset="0"/>
              <a:buChar char="•"/>
            </a:pPr>
            <a:r>
              <a:rPr lang="en-US" sz="3200" dirty="0"/>
              <a:t>lower LDL cholesterol,</a:t>
            </a:r>
          </a:p>
          <a:p>
            <a:pPr marL="800100" lvl="1" indent="-342900">
              <a:buFont typeface="Arial" panose="020B0604020202020204" pitchFamily="34" charset="0"/>
              <a:buChar char="•"/>
            </a:pPr>
            <a:r>
              <a:rPr lang="en-US" sz="3200" dirty="0"/>
              <a:t>decrease HIV-associated inflammation and immune activation, and, </a:t>
            </a:r>
          </a:p>
          <a:p>
            <a:pPr marL="800100" lvl="1" indent="-342900">
              <a:buFont typeface="Arial" panose="020B0604020202020204" pitchFamily="34" charset="0"/>
              <a:buChar char="•"/>
            </a:pPr>
            <a:r>
              <a:rPr lang="en-US" sz="3200" dirty="0"/>
              <a:t>reduce fatty plaque in the heart’s arteries. </a:t>
            </a:r>
          </a:p>
          <a:p>
            <a:pPr marL="800100" lvl="1" indent="-342900">
              <a:buFont typeface="Arial" panose="020B0604020202020204" pitchFamily="34" charset="0"/>
              <a:buChar char="•"/>
            </a:pPr>
            <a:endParaRPr lang="en-US" sz="3200" dirty="0"/>
          </a:p>
          <a:p>
            <a:endParaRPr lang="en-US" sz="3200" dirty="0"/>
          </a:p>
        </p:txBody>
      </p:sp>
      <p:sp>
        <p:nvSpPr>
          <p:cNvPr id="2" name="TextBox 1">
            <a:extLst>
              <a:ext uri="{FF2B5EF4-FFF2-40B4-BE49-F238E27FC236}">
                <a16:creationId xmlns:a16="http://schemas.microsoft.com/office/drawing/2014/main" id="{74D2866E-22D9-4469-BA79-E14DA377EBD8}"/>
              </a:ext>
            </a:extLst>
          </p:cNvPr>
          <p:cNvSpPr txBox="1"/>
          <p:nvPr/>
        </p:nvSpPr>
        <p:spPr>
          <a:xfrm>
            <a:off x="310639" y="4910955"/>
            <a:ext cx="11570722" cy="1815882"/>
          </a:xfrm>
          <a:prstGeom prst="rect">
            <a:avLst/>
          </a:prstGeom>
          <a:noFill/>
        </p:spPr>
        <p:txBody>
          <a:bodyPr wrap="square" rtlCol="0">
            <a:spAutoFit/>
          </a:bodyPr>
          <a:lstStyle/>
          <a:p>
            <a:r>
              <a:rPr lang="en-US" sz="2800" i="1" dirty="0"/>
              <a:t>Before the REPRIEVE trial, it was unknown if statins decreased heart attack and stroke rates among people living with HIV </a:t>
            </a:r>
            <a:r>
              <a:rPr lang="en-US" sz="2800" i="1" u="sng" dirty="0"/>
              <a:t>with low to moderate heart disease risk </a:t>
            </a:r>
            <a:r>
              <a:rPr lang="en-US" sz="2800" i="1" dirty="0"/>
              <a:t>(people with HIV who would not likely be prescribed a statin).</a:t>
            </a:r>
          </a:p>
          <a:p>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p:cNvSpPr txBox="1"/>
          <p:nvPr/>
        </p:nvSpPr>
        <p:spPr>
          <a:xfrm>
            <a:off x="838200" y="365125"/>
            <a:ext cx="5393361"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kern="1200">
                <a:solidFill>
                  <a:schemeClr val="tx1"/>
                </a:solidFill>
                <a:latin typeface="+mj-lt"/>
                <a:ea typeface="+mj-ea"/>
                <a:cs typeface="+mj-cs"/>
              </a:rPr>
              <a:t>With this in mind…</a:t>
            </a:r>
          </a:p>
        </p:txBody>
      </p:sp>
      <p:sp>
        <p:nvSpPr>
          <p:cNvPr id="13" name="Freeform: Shape 1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F92418B1-8E03-1D89-D2B0-A9BD810157C8}"/>
              </a:ext>
            </a:extLst>
          </p:cNvPr>
          <p:cNvSpPr txBox="1"/>
          <p:nvPr/>
        </p:nvSpPr>
        <p:spPr>
          <a:xfrm>
            <a:off x="838200" y="1825625"/>
            <a:ext cx="5393361"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2400" dirty="0"/>
          </a:p>
          <a:p>
            <a:pPr marL="342900" indent="-228600" defTabSz="914400">
              <a:lnSpc>
                <a:spcPct val="90000"/>
              </a:lnSpc>
              <a:spcAft>
                <a:spcPts val="600"/>
              </a:spcAft>
              <a:buFont typeface="Arial" panose="020B0604020202020204" pitchFamily="34" charset="0"/>
              <a:buChar char="•"/>
            </a:pPr>
            <a:r>
              <a:rPr lang="en-US" sz="2400" dirty="0"/>
              <a:t>Medical researchers believed that therapies to lower cardiovascular disease risk among people living with HIV </a:t>
            </a:r>
            <a:r>
              <a:rPr lang="en-US" sz="2400" i="1" dirty="0"/>
              <a:t>needed to be tested</a:t>
            </a:r>
            <a:r>
              <a:rPr lang="en-US" sz="2400" dirty="0"/>
              <a:t>. </a:t>
            </a:r>
          </a:p>
          <a:p>
            <a:pPr marL="342900" indent="-228600" defTabSz="914400">
              <a:lnSpc>
                <a:spcPct val="90000"/>
              </a:lnSpc>
              <a:spcAft>
                <a:spcPts val="600"/>
              </a:spcAft>
              <a:buFont typeface="Arial" panose="020B0604020202020204" pitchFamily="34" charset="0"/>
              <a:buChar char="•"/>
            </a:pPr>
            <a:endParaRPr lang="en-US" sz="2400" dirty="0"/>
          </a:p>
          <a:p>
            <a:pPr marL="342900" indent="-228600" defTabSz="914400">
              <a:lnSpc>
                <a:spcPct val="90000"/>
              </a:lnSpc>
              <a:spcAft>
                <a:spcPts val="600"/>
              </a:spcAft>
              <a:buFont typeface="Arial" panose="020B0604020202020204" pitchFamily="34" charset="0"/>
              <a:buChar char="•"/>
            </a:pPr>
            <a:r>
              <a:rPr lang="en-US" sz="2400" dirty="0"/>
              <a:t>Researchers came together in 2013 to develop the idea for a clinical trial to evaluate a strategy to prevent cardiovascular disease among PWH.</a:t>
            </a:r>
          </a:p>
          <a:p>
            <a:pPr indent="-228600" defTabSz="914400">
              <a:lnSpc>
                <a:spcPct val="90000"/>
              </a:lnSpc>
              <a:spcAft>
                <a:spcPts val="600"/>
              </a:spcAft>
              <a:buFont typeface="Arial" panose="020B0604020202020204" pitchFamily="34" charset="0"/>
              <a:buChar char="•"/>
            </a:pPr>
            <a:endParaRPr lang="en-US" sz="2400" dirty="0"/>
          </a:p>
        </p:txBody>
      </p:sp>
      <p:sp>
        <p:nvSpPr>
          <p:cNvPr id="15" name="Oval 1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Stethoscope">
            <a:extLst>
              <a:ext uri="{FF2B5EF4-FFF2-40B4-BE49-F238E27FC236}">
                <a16:creationId xmlns:a16="http://schemas.microsoft.com/office/drawing/2014/main" id="{CD676E8D-64EA-AFB0-F9CE-AE5D16B77EE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7" name="Freeform: Shape 1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9" name="Straight Connector 1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425853917"/>
      </p:ext>
    </p:extLst>
  </p:cSld>
  <p:clrMapOvr>
    <a:masterClrMapping/>
  </p:clrMapOvr>
</p:sld>
</file>

<file path=ppt/theme/theme1.xml><?xml version="1.0" encoding="utf-8"?>
<a:theme xmlns:a="http://schemas.openxmlformats.org/drawingml/2006/main" name="Office Them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2617</TotalTime>
  <Words>7234</Words>
  <Application>Microsoft Office PowerPoint</Application>
  <PresentationFormat>Widescreen</PresentationFormat>
  <Paragraphs>372</Paragraphs>
  <Slides>36</Slides>
  <Notes>36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Calibri</vt:lpstr>
      <vt:lpstr>Calibri Light</vt:lpstr>
      <vt:lpstr>Courier New</vt:lpstr>
      <vt:lpstr>IAS Ribbon Sans Bold</vt:lpstr>
      <vt:lpstr>IAS Ribbon Sans Regular</vt:lpstr>
      <vt:lpstr>Office Theme</vt:lpstr>
      <vt:lpstr>1_Office Theme</vt:lpstr>
      <vt:lpstr>2_Office Theme</vt:lpstr>
      <vt:lpstr>3_Office Theme</vt:lpstr>
      <vt:lpstr>PowerPoint Presentation</vt:lpstr>
      <vt:lpstr>Background: Why REPRIEVE?</vt:lpstr>
      <vt:lpstr>PowerPoint Presentation</vt:lpstr>
      <vt:lpstr>PowerPoint Presentation</vt:lpstr>
      <vt:lpstr>PowerPoint Presentation</vt:lpstr>
      <vt:lpstr>PowerPoint Presentation</vt:lpstr>
      <vt:lpstr>Why statins?</vt:lpstr>
      <vt:lpstr>PowerPoint Presentation</vt:lpstr>
      <vt:lpstr>PowerPoint Presentation</vt:lpstr>
      <vt:lpstr>PowerPoint Presentation</vt:lpstr>
      <vt:lpstr>PowerPoint Presentation</vt:lpstr>
      <vt:lpstr>7769 Persons Between Ages 40-75 </vt:lpstr>
      <vt:lpstr>PowerPoint Presentation</vt:lpstr>
      <vt:lpstr>Major Adverse Cardiovascular Event (MACE)</vt:lpstr>
      <vt:lpstr>PowerPoint Presentation</vt:lpstr>
      <vt:lpstr>PowerPoint Presentation</vt:lpstr>
      <vt:lpstr>PowerPoint Presentation</vt:lpstr>
      <vt:lpstr>Was treatment with pitavastatin effective to prevent major adverse cardiovascular events?</vt:lpstr>
      <vt:lpstr>Change in LDL cholesterol from entry to month 72</vt:lpstr>
      <vt:lpstr>Was pitavastatin safe?</vt:lpstr>
      <vt:lpstr>Was pitavastatin safe?</vt:lpstr>
      <vt:lpstr>Was pitavastatin safe?</vt:lpstr>
      <vt:lpstr>Persons with HIV</vt:lpstr>
      <vt:lpstr>PowerPoint Presentation</vt:lpstr>
      <vt:lpstr>Next steps…</vt:lpstr>
      <vt:lpstr>Should I be on a statin?</vt:lpstr>
      <vt:lpstr>Clinical Use of Statin Medications</vt:lpstr>
      <vt:lpstr>Risks and Benefits of Statins</vt:lpstr>
      <vt:lpstr>Which statin is right for me?</vt:lpstr>
      <vt:lpstr>A Few Details About Statins</vt:lpstr>
      <vt:lpstr>Things to Know About Statins</vt:lpstr>
      <vt:lpstr>Shared Decision Making</vt:lpstr>
      <vt:lpstr>A healthy lifestyle is still essential!</vt:lpstr>
      <vt:lpstr>PowerPoint Presentation</vt:lpstr>
      <vt:lpstr>Full results of </vt:lpstr>
      <vt:lpstr>Thank you so much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Humphrey</dc:creator>
  <cp:lastModifiedBy>Diggs, Marissa</cp:lastModifiedBy>
  <cp:revision>312</cp:revision>
  <dcterms:created xsi:type="dcterms:W3CDTF">2015-06-01T23:39:55Z</dcterms:created>
  <dcterms:modified xsi:type="dcterms:W3CDTF">2023-12-04T14:59:10Z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