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743" r:id="rId2"/>
  </p:sldMasterIdLst>
  <p:notesMasterIdLst>
    <p:notesMasterId r:id="rId36"/>
  </p:notesMasterIdLst>
  <p:sldIdLst>
    <p:sldId id="266" r:id="rId3"/>
    <p:sldId id="9227" r:id="rId4"/>
    <p:sldId id="263" r:id="rId5"/>
    <p:sldId id="9192" r:id="rId6"/>
    <p:sldId id="9222" r:id="rId7"/>
    <p:sldId id="9193" r:id="rId8"/>
    <p:sldId id="9194" r:id="rId9"/>
    <p:sldId id="9195" r:id="rId10"/>
    <p:sldId id="9196" r:id="rId11"/>
    <p:sldId id="9197" r:id="rId12"/>
    <p:sldId id="9198" r:id="rId13"/>
    <p:sldId id="9201" r:id="rId14"/>
    <p:sldId id="9200" r:id="rId15"/>
    <p:sldId id="9202" r:id="rId16"/>
    <p:sldId id="9203" r:id="rId17"/>
    <p:sldId id="9204" r:id="rId18"/>
    <p:sldId id="9206" r:id="rId19"/>
    <p:sldId id="9261" r:id="rId20"/>
    <p:sldId id="9262" r:id="rId21"/>
    <p:sldId id="9263" r:id="rId22"/>
    <p:sldId id="9205" r:id="rId23"/>
    <p:sldId id="9208" r:id="rId24"/>
    <p:sldId id="9190" r:id="rId25"/>
    <p:sldId id="9207" r:id="rId26"/>
    <p:sldId id="9211" r:id="rId27"/>
    <p:sldId id="9210" r:id="rId28"/>
    <p:sldId id="9216" r:id="rId29"/>
    <p:sldId id="9213" r:id="rId30"/>
    <p:sldId id="9214" r:id="rId31"/>
    <p:sldId id="9226" r:id="rId32"/>
    <p:sldId id="9215" r:id="rId33"/>
    <p:sldId id="9218" r:id="rId34"/>
    <p:sldId id="921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542EB7-032F-EA77-43E2-62F6CA4F3478}" name="Fitch, Kathleen V.,NP, CNP" initials="FKVC" userId="S::kfitch@mgh.harvard.edu::6a313438-a216-4841-aa3f-fca566b283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itch, Kathleen V.,N.P." initials="FK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18C"/>
    <a:srgbClr val="D7AF3D"/>
    <a:srgbClr val="FED976"/>
    <a:srgbClr val="A6DBA0"/>
    <a:srgbClr val="D1DBDD"/>
    <a:srgbClr val="006D2C"/>
    <a:srgbClr val="E6E6E6"/>
    <a:srgbClr val="FBC019"/>
    <a:srgbClr val="FFE861"/>
    <a:srgbClr val="489D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67" autoAdjust="0"/>
    <p:restoredTop sz="65489" autoAdjust="0"/>
  </p:normalViewPr>
  <p:slideViewPr>
    <p:cSldViewPr snapToGrid="0">
      <p:cViewPr varScale="1">
        <p:scale>
          <a:sx n="74" d="100"/>
          <a:sy n="74" d="100"/>
        </p:scale>
        <p:origin x="1710" y="72"/>
      </p:cViewPr>
      <p:guideLst>
        <p:guide orient="horz" pos="2160"/>
        <p:guide pos="3840"/>
      </p:guideLst>
    </p:cSldViewPr>
  </p:slideViewPr>
  <p:notesTextViewPr>
    <p:cViewPr>
      <p:scale>
        <a:sx n="3" d="2"/>
        <a:sy n="3" d="2"/>
      </p:scale>
      <p:origin x="0" y="0"/>
    </p:cViewPr>
  </p:notesTextViewPr>
  <p:sorterViewPr>
    <p:cViewPr>
      <p:scale>
        <a:sx n="100" d="100"/>
        <a:sy n="100" d="100"/>
      </p:scale>
      <p:origin x="0" y="-100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kg1\AppData\Local\Microsoft\Windows\INetCache\Content.Outlook\JSVSOI4H\Forest%20Plot_Pitavastati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Point</c:v>
                </c:pt>
              </c:strCache>
            </c:strRef>
          </c:tx>
          <c:spPr>
            <a:noFill/>
            <a:ln>
              <a:noFill/>
            </a:ln>
            <a:effectLst/>
          </c:spPr>
          <c:invertIfNegative val="0"/>
          <c:cat>
            <c:strRef>
              <c:f>Sheet1!$A$2:$A$4</c:f>
              <c:strCache>
                <c:ptCount val="3"/>
                <c:pt idx="0">
                  <c:v>General </c:v>
                </c:pt>
                <c:pt idx="1">
                  <c:v>Pitavastatin</c:v>
                </c:pt>
                <c:pt idx="2">
                  <c:v>Placebo </c:v>
                </c:pt>
              </c:strCache>
            </c:strRef>
          </c:cat>
          <c:val>
            <c:numRef>
              <c:f>Sheet1!$B$2:$B$4</c:f>
              <c:numCache>
                <c:formatCode>General</c:formatCode>
                <c:ptCount val="3"/>
                <c:pt idx="0">
                  <c:v>1.01</c:v>
                </c:pt>
                <c:pt idx="1">
                  <c:v>1.1100000000000001</c:v>
                </c:pt>
                <c:pt idx="2">
                  <c:v>0.83</c:v>
                </c:pt>
              </c:numCache>
            </c:numRef>
          </c:val>
          <c:extLst>
            <c:ext xmlns:c16="http://schemas.microsoft.com/office/drawing/2014/chart" uri="{C3380CC4-5D6E-409C-BE32-E72D297353CC}">
              <c16:uniqueId val="{00000000-CFA7-4552-AF5B-E44DBA727C7A}"/>
            </c:ext>
          </c:extLst>
        </c:ser>
        <c:dLbls>
          <c:showLegendKey val="0"/>
          <c:showVal val="0"/>
          <c:showCatName val="0"/>
          <c:showSerName val="0"/>
          <c:showPercent val="0"/>
          <c:showBubbleSize val="0"/>
        </c:dLbls>
        <c:gapWidth val="182"/>
        <c:axId val="815131200"/>
        <c:axId val="815128576"/>
      </c:barChart>
      <c:scatterChart>
        <c:scatterStyle val="lineMarker"/>
        <c:varyColors val="0"/>
        <c:ser>
          <c:idx val="1"/>
          <c:order val="1"/>
          <c:spPr>
            <a:ln w="25400" cap="rnd">
              <a:noFill/>
              <a:round/>
            </a:ln>
            <a:effectLst/>
          </c:spPr>
          <c:marker>
            <c:symbol val="circle"/>
            <c:size val="14"/>
            <c:spPr>
              <a:solidFill>
                <a:srgbClr val="470055"/>
              </a:solidFill>
              <a:ln w="66675">
                <a:noFill/>
              </a:ln>
              <a:effectLst/>
            </c:spPr>
          </c:marker>
          <c:dPt>
            <c:idx val="0"/>
            <c:marker>
              <c:symbol val="circle"/>
              <c:size val="14"/>
              <c:spPr>
                <a:solidFill>
                  <a:srgbClr val="D7AF3D"/>
                </a:solidFill>
                <a:ln w="76200">
                  <a:noFill/>
                </a:ln>
                <a:effectLst/>
              </c:spPr>
            </c:marker>
            <c:bubble3D val="0"/>
            <c:extLst>
              <c:ext xmlns:c16="http://schemas.microsoft.com/office/drawing/2014/chart" uri="{C3380CC4-5D6E-409C-BE32-E72D297353CC}">
                <c16:uniqueId val="{00000000-57C7-490F-ADD9-265E715E0D01}"/>
              </c:ext>
            </c:extLst>
          </c:dPt>
          <c:dPt>
            <c:idx val="2"/>
            <c:marker>
              <c:symbol val="circle"/>
              <c:size val="14"/>
              <c:spPr>
                <a:solidFill>
                  <a:srgbClr val="1F918C"/>
                </a:solidFill>
                <a:ln w="66675">
                  <a:noFill/>
                </a:ln>
                <a:effectLst/>
              </c:spPr>
            </c:marker>
            <c:bubble3D val="0"/>
            <c:extLst>
              <c:ext xmlns:c16="http://schemas.microsoft.com/office/drawing/2014/chart" uri="{C3380CC4-5D6E-409C-BE32-E72D297353CC}">
                <c16:uniqueId val="{00000002-30F7-4E59-8A8A-7558F73630DB}"/>
              </c:ext>
            </c:extLst>
          </c:dPt>
          <c:errBars>
            <c:errDir val="x"/>
            <c:errBarType val="both"/>
            <c:errValType val="cust"/>
            <c:noEndCap val="0"/>
            <c:plus>
              <c:numRef>
                <c:f>Sheet1!$F$2:$F$4</c:f>
                <c:numCache>
                  <c:formatCode>General</c:formatCode>
                  <c:ptCount val="3"/>
                  <c:pt idx="0">
                    <c:v>0.24</c:v>
                  </c:pt>
                  <c:pt idx="1">
                    <c:v>0.15999999999999992</c:v>
                  </c:pt>
                  <c:pt idx="2">
                    <c:v>0.14000000000000001</c:v>
                  </c:pt>
                </c:numCache>
              </c:numRef>
            </c:plus>
            <c:minus>
              <c:numRef>
                <c:f>Sheet1!$D$2:$D$4</c:f>
                <c:numCache>
                  <c:formatCode>General</c:formatCode>
                  <c:ptCount val="3"/>
                  <c:pt idx="0">
                    <c:v>0.19999999999999996</c:v>
                  </c:pt>
                  <c:pt idx="1">
                    <c:v>0.15000000000000013</c:v>
                  </c:pt>
                  <c:pt idx="2">
                    <c:v>0.12</c:v>
                  </c:pt>
                </c:numCache>
              </c:numRef>
            </c:minus>
            <c:spPr>
              <a:noFill/>
              <a:ln w="31750" cap="flat" cmpd="sng" algn="ctr">
                <a:solidFill>
                  <a:schemeClr val="tx1"/>
                </a:solidFill>
                <a:round/>
              </a:ln>
              <a:effectLst/>
            </c:spPr>
          </c:errBars>
          <c:xVal>
            <c:numRef>
              <c:f>Sheet1!$B$2:$B$4</c:f>
              <c:numCache>
                <c:formatCode>General</c:formatCode>
                <c:ptCount val="3"/>
                <c:pt idx="0">
                  <c:v>1.01</c:v>
                </c:pt>
                <c:pt idx="1">
                  <c:v>1.1100000000000001</c:v>
                </c:pt>
                <c:pt idx="2">
                  <c:v>0.83</c:v>
                </c:pt>
              </c:numCache>
            </c:numRef>
          </c:xVal>
          <c:yVal>
            <c:numRef>
              <c:f>Sheet1!$G$2:$G$4</c:f>
              <c:numCache>
                <c:formatCode>General</c:formatCode>
                <c:ptCount val="3"/>
                <c:pt idx="0">
                  <c:v>0.5</c:v>
                </c:pt>
                <c:pt idx="1">
                  <c:v>1.5</c:v>
                </c:pt>
                <c:pt idx="2">
                  <c:v>2.5</c:v>
                </c:pt>
              </c:numCache>
            </c:numRef>
          </c:yVal>
          <c:smooth val="0"/>
          <c:extLst>
            <c:ext xmlns:c16="http://schemas.microsoft.com/office/drawing/2014/chart" uri="{C3380CC4-5D6E-409C-BE32-E72D297353CC}">
              <c16:uniqueId val="{00000001-CFA7-4552-AF5B-E44DBA727C7A}"/>
            </c:ext>
          </c:extLst>
        </c:ser>
        <c:dLbls>
          <c:showLegendKey val="0"/>
          <c:showVal val="0"/>
          <c:showCatName val="0"/>
          <c:showSerName val="0"/>
          <c:showPercent val="0"/>
          <c:showBubbleSize val="0"/>
        </c:dLbls>
        <c:axId val="815131856"/>
        <c:axId val="815123328"/>
      </c:scatterChart>
      <c:catAx>
        <c:axId val="815131200"/>
        <c:scaling>
          <c:orientation val="minMax"/>
        </c:scaling>
        <c:delete val="0"/>
        <c:axPos val="l"/>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5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15128576"/>
        <c:crosses val="autoZero"/>
        <c:auto val="1"/>
        <c:lblAlgn val="ctr"/>
        <c:lblOffset val="100"/>
        <c:noMultiLvlLbl val="0"/>
      </c:catAx>
      <c:valAx>
        <c:axId val="815128576"/>
        <c:scaling>
          <c:orientation val="minMax"/>
          <c:max val="1.5"/>
          <c:min val="0.5"/>
        </c:scaling>
        <c:delete val="0"/>
        <c:axPos val="b"/>
        <c:numFmt formatCode="General" sourceLinked="1"/>
        <c:majorTickMark val="none"/>
        <c:minorTickMark val="none"/>
        <c:tickLblPos val="nextTo"/>
        <c:spPr>
          <a:noFill/>
          <a:ln w="15875">
            <a:solidFill>
              <a:schemeClr val="tx1"/>
            </a:solid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15131200"/>
        <c:crosses val="autoZero"/>
        <c:crossBetween val="between"/>
      </c:valAx>
      <c:valAx>
        <c:axId val="815123328"/>
        <c:scaling>
          <c:orientation val="minMax"/>
        </c:scaling>
        <c:delete val="1"/>
        <c:axPos val="r"/>
        <c:numFmt formatCode="General" sourceLinked="1"/>
        <c:majorTickMark val="out"/>
        <c:minorTickMark val="none"/>
        <c:tickLblPos val="nextTo"/>
        <c:crossAx val="815131856"/>
        <c:crosses val="max"/>
        <c:crossBetween val="midCat"/>
      </c:valAx>
      <c:valAx>
        <c:axId val="815131856"/>
        <c:scaling>
          <c:orientation val="minMax"/>
        </c:scaling>
        <c:delete val="1"/>
        <c:axPos val="b"/>
        <c:numFmt formatCode="General" sourceLinked="1"/>
        <c:majorTickMark val="out"/>
        <c:minorTickMark val="none"/>
        <c:tickLblPos val="nextTo"/>
        <c:crossAx val="8151233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E179F2-0A28-4DB1-9DDD-9402C46131C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BD4ED87-CD3C-4235-A5AF-C45DFDF734C2}">
      <dgm:prSet custT="1"/>
      <dgm:spPr/>
      <dgm:t>
        <a:bodyPr/>
        <a:lstStyle/>
        <a:p>
          <a:pPr>
            <a:lnSpc>
              <a:spcPct val="100000"/>
            </a:lnSpc>
          </a:pPr>
          <a:r>
            <a:rPr lang="en-US" sz="2500" dirty="0"/>
            <a:t>Despite HIV being considered a risk equivalent, no prior trial has assessed a primary prevention strategy for this group, who would not typically be recommended for statin therapy</a:t>
          </a:r>
        </a:p>
      </dgm:t>
    </dgm:pt>
    <dgm:pt modelId="{0052BB2E-5AFB-4FFC-9C5E-C04CD3B4F526}" type="parTrans" cxnId="{11BDCD9E-AD1F-41EE-81A1-FD9834B6C398}">
      <dgm:prSet/>
      <dgm:spPr/>
      <dgm:t>
        <a:bodyPr/>
        <a:lstStyle/>
        <a:p>
          <a:endParaRPr lang="en-US" sz="2000"/>
        </a:p>
      </dgm:t>
    </dgm:pt>
    <dgm:pt modelId="{2AB95D83-CDD0-41A1-8A6F-774F99602705}" type="sibTrans" cxnId="{11BDCD9E-AD1F-41EE-81A1-FD9834B6C398}">
      <dgm:prSet/>
      <dgm:spPr/>
      <dgm:t>
        <a:bodyPr/>
        <a:lstStyle/>
        <a:p>
          <a:endParaRPr lang="en-US"/>
        </a:p>
      </dgm:t>
    </dgm:pt>
    <dgm:pt modelId="{795F673B-DD19-4FC9-AC33-F9B3A03E2BB2}">
      <dgm:prSet/>
      <dgm:spPr/>
      <dgm:t>
        <a:bodyPr/>
        <a:lstStyle/>
        <a:p>
          <a:pPr>
            <a:lnSpc>
              <a:spcPct val="100000"/>
            </a:lnSpc>
          </a:pPr>
          <a:r>
            <a:rPr lang="en-US" dirty="0"/>
            <a:t>Among PWH 40-75, on ART, with low to moderate risk and normal range LDL, treatment with pitavastatin is effective and prevents MACE </a:t>
          </a:r>
        </a:p>
      </dgm:t>
    </dgm:pt>
    <dgm:pt modelId="{CE6C626B-E4C7-47D0-A6F7-A072A0A07DF4}" type="parTrans" cxnId="{41DEE73C-D648-4A8C-A286-7832513CDC1E}">
      <dgm:prSet/>
      <dgm:spPr/>
      <dgm:t>
        <a:bodyPr/>
        <a:lstStyle/>
        <a:p>
          <a:endParaRPr lang="en-US" sz="2000"/>
        </a:p>
      </dgm:t>
    </dgm:pt>
    <dgm:pt modelId="{0986EBB6-7DCA-4FC4-AB0A-694F1D5DFC6E}" type="sibTrans" cxnId="{41DEE73C-D648-4A8C-A286-7832513CDC1E}">
      <dgm:prSet/>
      <dgm:spPr/>
      <dgm:t>
        <a:bodyPr/>
        <a:lstStyle/>
        <a:p>
          <a:endParaRPr lang="en-US"/>
        </a:p>
      </dgm:t>
    </dgm:pt>
    <dgm:pt modelId="{9EFCEFEA-9887-4D61-A0F6-2D95F3488D4E}">
      <dgm:prSet/>
      <dgm:spPr/>
      <dgm:t>
        <a:bodyPr/>
        <a:lstStyle/>
        <a:p>
          <a:pPr>
            <a:lnSpc>
              <a:spcPct val="100000"/>
            </a:lnSpc>
          </a:pPr>
          <a:r>
            <a:rPr lang="en-US"/>
            <a:t>Considerations should be given to expanding treatment guidelines in this regard</a:t>
          </a:r>
        </a:p>
      </dgm:t>
    </dgm:pt>
    <dgm:pt modelId="{1A661FD0-0C6C-4099-A7B6-28EFBD9E30DA}" type="parTrans" cxnId="{09ECBF23-4CF2-4BE3-8753-4BFF2265B0A2}">
      <dgm:prSet/>
      <dgm:spPr/>
      <dgm:t>
        <a:bodyPr/>
        <a:lstStyle/>
        <a:p>
          <a:endParaRPr lang="en-US" sz="2000"/>
        </a:p>
      </dgm:t>
    </dgm:pt>
    <dgm:pt modelId="{5131DB67-D028-4AAC-9AC8-D2549E3F1CA4}" type="sibTrans" cxnId="{09ECBF23-4CF2-4BE3-8753-4BFF2265B0A2}">
      <dgm:prSet/>
      <dgm:spPr/>
      <dgm:t>
        <a:bodyPr/>
        <a:lstStyle/>
        <a:p>
          <a:endParaRPr lang="en-US"/>
        </a:p>
      </dgm:t>
    </dgm:pt>
    <dgm:pt modelId="{A4E7350E-F90F-4B67-85C8-BED68D60898D}" type="pres">
      <dgm:prSet presAssocID="{40E179F2-0A28-4DB1-9DDD-9402C46131CC}" presName="root" presStyleCnt="0">
        <dgm:presLayoutVars>
          <dgm:dir/>
          <dgm:resizeHandles val="exact"/>
        </dgm:presLayoutVars>
      </dgm:prSet>
      <dgm:spPr/>
    </dgm:pt>
    <dgm:pt modelId="{111C920C-7AEE-4094-AB7C-015F0121CC9E}" type="pres">
      <dgm:prSet presAssocID="{ABD4ED87-CD3C-4235-A5AF-C45DFDF734C2}" presName="compNode" presStyleCnt="0"/>
      <dgm:spPr/>
    </dgm:pt>
    <dgm:pt modelId="{F2C97010-FD36-45C0-B7A5-F45591866BEA}" type="pres">
      <dgm:prSet presAssocID="{ABD4ED87-CD3C-4235-A5AF-C45DFDF734C2}" presName="bgRect" presStyleLbl="bgShp" presStyleIdx="0" presStyleCnt="3"/>
      <dgm:spPr/>
    </dgm:pt>
    <dgm:pt modelId="{819BE29E-8277-44CF-9F8B-2D9CC6671F6F}" type="pres">
      <dgm:prSet presAssocID="{ABD4ED87-CD3C-4235-A5AF-C45DFDF734C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48AB907B-D0FA-482C-B486-F9CF45CC15AE}" type="pres">
      <dgm:prSet presAssocID="{ABD4ED87-CD3C-4235-A5AF-C45DFDF734C2}" presName="spaceRect" presStyleCnt="0"/>
      <dgm:spPr/>
    </dgm:pt>
    <dgm:pt modelId="{C58A2604-F8A6-4C6D-A1AE-50EB6A84AE51}" type="pres">
      <dgm:prSet presAssocID="{ABD4ED87-CD3C-4235-A5AF-C45DFDF734C2}" presName="parTx" presStyleLbl="revTx" presStyleIdx="0" presStyleCnt="3">
        <dgm:presLayoutVars>
          <dgm:chMax val="0"/>
          <dgm:chPref val="0"/>
        </dgm:presLayoutVars>
      </dgm:prSet>
      <dgm:spPr/>
    </dgm:pt>
    <dgm:pt modelId="{4CEE15EC-F284-4FE8-B183-E5918BDCF6A8}" type="pres">
      <dgm:prSet presAssocID="{2AB95D83-CDD0-41A1-8A6F-774F99602705}" presName="sibTrans" presStyleCnt="0"/>
      <dgm:spPr/>
    </dgm:pt>
    <dgm:pt modelId="{0F5D552B-CDBB-4C9B-91D8-E205F03F7C85}" type="pres">
      <dgm:prSet presAssocID="{795F673B-DD19-4FC9-AC33-F9B3A03E2BB2}" presName="compNode" presStyleCnt="0"/>
      <dgm:spPr/>
    </dgm:pt>
    <dgm:pt modelId="{CC4A84B1-776D-4127-B0CD-CB6F25648632}" type="pres">
      <dgm:prSet presAssocID="{795F673B-DD19-4FC9-AC33-F9B3A03E2BB2}" presName="bgRect" presStyleLbl="bgShp" presStyleIdx="1" presStyleCnt="3"/>
      <dgm:spPr/>
    </dgm:pt>
    <dgm:pt modelId="{2863C464-BCD4-4227-9F67-FB7B79F69ADE}" type="pres">
      <dgm:prSet presAssocID="{795F673B-DD19-4FC9-AC33-F9B3A03E2BB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EDD949D-3A28-4866-ABF1-6F0DC278D3D8}" type="pres">
      <dgm:prSet presAssocID="{795F673B-DD19-4FC9-AC33-F9B3A03E2BB2}" presName="spaceRect" presStyleCnt="0"/>
      <dgm:spPr/>
    </dgm:pt>
    <dgm:pt modelId="{6BD84BCB-3A59-42A9-8937-A1E65EA7FFDB}" type="pres">
      <dgm:prSet presAssocID="{795F673B-DD19-4FC9-AC33-F9B3A03E2BB2}" presName="parTx" presStyleLbl="revTx" presStyleIdx="1" presStyleCnt="3">
        <dgm:presLayoutVars>
          <dgm:chMax val="0"/>
          <dgm:chPref val="0"/>
        </dgm:presLayoutVars>
      </dgm:prSet>
      <dgm:spPr/>
    </dgm:pt>
    <dgm:pt modelId="{F3F8FEF4-A824-4B53-A2E0-096753AD359B}" type="pres">
      <dgm:prSet presAssocID="{0986EBB6-7DCA-4FC4-AB0A-694F1D5DFC6E}" presName="sibTrans" presStyleCnt="0"/>
      <dgm:spPr/>
    </dgm:pt>
    <dgm:pt modelId="{2CA06033-7F2A-4759-BF80-24AA2C365410}" type="pres">
      <dgm:prSet presAssocID="{9EFCEFEA-9887-4D61-A0F6-2D95F3488D4E}" presName="compNode" presStyleCnt="0"/>
      <dgm:spPr/>
    </dgm:pt>
    <dgm:pt modelId="{9897277D-07F2-489A-9FB2-D5216742F696}" type="pres">
      <dgm:prSet presAssocID="{9EFCEFEA-9887-4D61-A0F6-2D95F3488D4E}" presName="bgRect" presStyleLbl="bgShp" presStyleIdx="2" presStyleCnt="3"/>
      <dgm:spPr/>
    </dgm:pt>
    <dgm:pt modelId="{9715C05C-0EA0-4F2F-89A8-52E96513463F}" type="pres">
      <dgm:prSet presAssocID="{9EFCEFEA-9887-4D61-A0F6-2D95F3488D4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D6AABEE7-F9FB-4EE8-85F4-A593441BB7FE}" type="pres">
      <dgm:prSet presAssocID="{9EFCEFEA-9887-4D61-A0F6-2D95F3488D4E}" presName="spaceRect" presStyleCnt="0"/>
      <dgm:spPr/>
    </dgm:pt>
    <dgm:pt modelId="{6F020F91-535D-4B9B-91A0-6C685C1521DF}" type="pres">
      <dgm:prSet presAssocID="{9EFCEFEA-9887-4D61-A0F6-2D95F3488D4E}" presName="parTx" presStyleLbl="revTx" presStyleIdx="2" presStyleCnt="3">
        <dgm:presLayoutVars>
          <dgm:chMax val="0"/>
          <dgm:chPref val="0"/>
        </dgm:presLayoutVars>
      </dgm:prSet>
      <dgm:spPr/>
    </dgm:pt>
  </dgm:ptLst>
  <dgm:cxnLst>
    <dgm:cxn modelId="{27B3040E-9E0F-407D-A8AB-2659DB2DE682}" type="presOf" srcId="{ABD4ED87-CD3C-4235-A5AF-C45DFDF734C2}" destId="{C58A2604-F8A6-4C6D-A1AE-50EB6A84AE51}" srcOrd="0" destOrd="0" presId="urn:microsoft.com/office/officeart/2018/2/layout/IconVerticalSolidList"/>
    <dgm:cxn modelId="{09ECBF23-4CF2-4BE3-8753-4BFF2265B0A2}" srcId="{40E179F2-0A28-4DB1-9DDD-9402C46131CC}" destId="{9EFCEFEA-9887-4D61-A0F6-2D95F3488D4E}" srcOrd="2" destOrd="0" parTransId="{1A661FD0-0C6C-4099-A7B6-28EFBD9E30DA}" sibTransId="{5131DB67-D028-4AAC-9AC8-D2549E3F1CA4}"/>
    <dgm:cxn modelId="{3406CA37-4962-43C5-8C5E-F692738D77FA}" type="presOf" srcId="{795F673B-DD19-4FC9-AC33-F9B3A03E2BB2}" destId="{6BD84BCB-3A59-42A9-8937-A1E65EA7FFDB}" srcOrd="0" destOrd="0" presId="urn:microsoft.com/office/officeart/2018/2/layout/IconVerticalSolidList"/>
    <dgm:cxn modelId="{41DEE73C-D648-4A8C-A286-7832513CDC1E}" srcId="{40E179F2-0A28-4DB1-9DDD-9402C46131CC}" destId="{795F673B-DD19-4FC9-AC33-F9B3A03E2BB2}" srcOrd="1" destOrd="0" parTransId="{CE6C626B-E4C7-47D0-A6F7-A072A0A07DF4}" sibTransId="{0986EBB6-7DCA-4FC4-AB0A-694F1D5DFC6E}"/>
    <dgm:cxn modelId="{40CEA661-0694-4EDC-A783-ECF448FDEC6E}" type="presOf" srcId="{9EFCEFEA-9887-4D61-A0F6-2D95F3488D4E}" destId="{6F020F91-535D-4B9B-91A0-6C685C1521DF}" srcOrd="0" destOrd="0" presId="urn:microsoft.com/office/officeart/2018/2/layout/IconVerticalSolidList"/>
    <dgm:cxn modelId="{11BDCD9E-AD1F-41EE-81A1-FD9834B6C398}" srcId="{40E179F2-0A28-4DB1-9DDD-9402C46131CC}" destId="{ABD4ED87-CD3C-4235-A5AF-C45DFDF734C2}" srcOrd="0" destOrd="0" parTransId="{0052BB2E-5AFB-4FFC-9C5E-C04CD3B4F526}" sibTransId="{2AB95D83-CDD0-41A1-8A6F-774F99602705}"/>
    <dgm:cxn modelId="{71AAE6E6-F8DA-4482-B132-FCFCFDDC29C6}" type="presOf" srcId="{40E179F2-0A28-4DB1-9DDD-9402C46131CC}" destId="{A4E7350E-F90F-4B67-85C8-BED68D60898D}" srcOrd="0" destOrd="0" presId="urn:microsoft.com/office/officeart/2018/2/layout/IconVerticalSolidList"/>
    <dgm:cxn modelId="{708D652B-7EA7-40AB-AE72-D3E0D684E481}" type="presParOf" srcId="{A4E7350E-F90F-4B67-85C8-BED68D60898D}" destId="{111C920C-7AEE-4094-AB7C-015F0121CC9E}" srcOrd="0" destOrd="0" presId="urn:microsoft.com/office/officeart/2018/2/layout/IconVerticalSolidList"/>
    <dgm:cxn modelId="{23877D96-CB5D-48F9-BA39-EEA8FC2A306E}" type="presParOf" srcId="{111C920C-7AEE-4094-AB7C-015F0121CC9E}" destId="{F2C97010-FD36-45C0-B7A5-F45591866BEA}" srcOrd="0" destOrd="0" presId="urn:microsoft.com/office/officeart/2018/2/layout/IconVerticalSolidList"/>
    <dgm:cxn modelId="{151F48CD-AACC-49AC-A4D2-1FE91672CE27}" type="presParOf" srcId="{111C920C-7AEE-4094-AB7C-015F0121CC9E}" destId="{819BE29E-8277-44CF-9F8B-2D9CC6671F6F}" srcOrd="1" destOrd="0" presId="urn:microsoft.com/office/officeart/2018/2/layout/IconVerticalSolidList"/>
    <dgm:cxn modelId="{EE5206D6-9932-4DC3-AF9F-5B6C8129F738}" type="presParOf" srcId="{111C920C-7AEE-4094-AB7C-015F0121CC9E}" destId="{48AB907B-D0FA-482C-B486-F9CF45CC15AE}" srcOrd="2" destOrd="0" presId="urn:microsoft.com/office/officeart/2018/2/layout/IconVerticalSolidList"/>
    <dgm:cxn modelId="{7C983BBF-AA14-492F-8CAB-3080ACA9605A}" type="presParOf" srcId="{111C920C-7AEE-4094-AB7C-015F0121CC9E}" destId="{C58A2604-F8A6-4C6D-A1AE-50EB6A84AE51}" srcOrd="3" destOrd="0" presId="urn:microsoft.com/office/officeart/2018/2/layout/IconVerticalSolidList"/>
    <dgm:cxn modelId="{186CF13B-F96E-4D56-8AD2-9F1AA371CAEF}" type="presParOf" srcId="{A4E7350E-F90F-4B67-85C8-BED68D60898D}" destId="{4CEE15EC-F284-4FE8-B183-E5918BDCF6A8}" srcOrd="1" destOrd="0" presId="urn:microsoft.com/office/officeart/2018/2/layout/IconVerticalSolidList"/>
    <dgm:cxn modelId="{DFDFF50A-3A13-4B8D-8764-E82565965BE0}" type="presParOf" srcId="{A4E7350E-F90F-4B67-85C8-BED68D60898D}" destId="{0F5D552B-CDBB-4C9B-91D8-E205F03F7C85}" srcOrd="2" destOrd="0" presId="urn:microsoft.com/office/officeart/2018/2/layout/IconVerticalSolidList"/>
    <dgm:cxn modelId="{F4E3484C-308C-4EB6-B987-953041C52339}" type="presParOf" srcId="{0F5D552B-CDBB-4C9B-91D8-E205F03F7C85}" destId="{CC4A84B1-776D-4127-B0CD-CB6F25648632}" srcOrd="0" destOrd="0" presId="urn:microsoft.com/office/officeart/2018/2/layout/IconVerticalSolidList"/>
    <dgm:cxn modelId="{201161DB-FE06-4D86-9762-5EA0D582B1E6}" type="presParOf" srcId="{0F5D552B-CDBB-4C9B-91D8-E205F03F7C85}" destId="{2863C464-BCD4-4227-9F67-FB7B79F69ADE}" srcOrd="1" destOrd="0" presId="urn:microsoft.com/office/officeart/2018/2/layout/IconVerticalSolidList"/>
    <dgm:cxn modelId="{C08B2F54-ABFB-4FF0-AF27-DA2F17F7A8C3}" type="presParOf" srcId="{0F5D552B-CDBB-4C9B-91D8-E205F03F7C85}" destId="{DEDD949D-3A28-4866-ABF1-6F0DC278D3D8}" srcOrd="2" destOrd="0" presId="urn:microsoft.com/office/officeart/2018/2/layout/IconVerticalSolidList"/>
    <dgm:cxn modelId="{FF10BB43-8238-41F7-BCBC-EF1D1DB5A7BA}" type="presParOf" srcId="{0F5D552B-CDBB-4C9B-91D8-E205F03F7C85}" destId="{6BD84BCB-3A59-42A9-8937-A1E65EA7FFDB}" srcOrd="3" destOrd="0" presId="urn:microsoft.com/office/officeart/2018/2/layout/IconVerticalSolidList"/>
    <dgm:cxn modelId="{9CDB0C5E-3900-46C5-A5DB-3D6F1F263DC9}" type="presParOf" srcId="{A4E7350E-F90F-4B67-85C8-BED68D60898D}" destId="{F3F8FEF4-A824-4B53-A2E0-096753AD359B}" srcOrd="3" destOrd="0" presId="urn:microsoft.com/office/officeart/2018/2/layout/IconVerticalSolidList"/>
    <dgm:cxn modelId="{EDE850B2-4339-4A07-AD6E-3255A63FEBD1}" type="presParOf" srcId="{A4E7350E-F90F-4B67-85C8-BED68D60898D}" destId="{2CA06033-7F2A-4759-BF80-24AA2C365410}" srcOrd="4" destOrd="0" presId="urn:microsoft.com/office/officeart/2018/2/layout/IconVerticalSolidList"/>
    <dgm:cxn modelId="{14D3DABC-6F69-4778-BD9C-F54E142129A4}" type="presParOf" srcId="{2CA06033-7F2A-4759-BF80-24AA2C365410}" destId="{9897277D-07F2-489A-9FB2-D5216742F696}" srcOrd="0" destOrd="0" presId="urn:microsoft.com/office/officeart/2018/2/layout/IconVerticalSolidList"/>
    <dgm:cxn modelId="{11742E4D-7FFC-47B7-8FF6-644EADA3A77F}" type="presParOf" srcId="{2CA06033-7F2A-4759-BF80-24AA2C365410}" destId="{9715C05C-0EA0-4F2F-89A8-52E96513463F}" srcOrd="1" destOrd="0" presId="urn:microsoft.com/office/officeart/2018/2/layout/IconVerticalSolidList"/>
    <dgm:cxn modelId="{97D52B72-FA0F-47F6-A925-35CEAA2BB748}" type="presParOf" srcId="{2CA06033-7F2A-4759-BF80-24AA2C365410}" destId="{D6AABEE7-F9FB-4EE8-85F4-A593441BB7FE}" srcOrd="2" destOrd="0" presId="urn:microsoft.com/office/officeart/2018/2/layout/IconVerticalSolidList"/>
    <dgm:cxn modelId="{D7ACE452-4C35-44F4-A2F3-D445C67629D9}" type="presParOf" srcId="{2CA06033-7F2A-4759-BF80-24AA2C365410}" destId="{6F020F91-535D-4B9B-91A0-6C685C1521D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97010-FD36-45C0-B7A5-F45591866BEA}">
      <dsp:nvSpPr>
        <dsp:cNvPr id="0" name=""/>
        <dsp:cNvSpPr/>
      </dsp:nvSpPr>
      <dsp:spPr>
        <a:xfrm>
          <a:off x="0" y="2635"/>
          <a:ext cx="11306174" cy="12006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BE29E-8277-44CF-9F8B-2D9CC6671F6F}">
      <dsp:nvSpPr>
        <dsp:cNvPr id="0" name=""/>
        <dsp:cNvSpPr/>
      </dsp:nvSpPr>
      <dsp:spPr>
        <a:xfrm>
          <a:off x="363186" y="272774"/>
          <a:ext cx="660985" cy="6603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8A2604-F8A6-4C6D-A1AE-50EB6A84AE51}">
      <dsp:nvSpPr>
        <dsp:cNvPr id="0" name=""/>
        <dsp:cNvSpPr/>
      </dsp:nvSpPr>
      <dsp:spPr>
        <a:xfrm>
          <a:off x="1387358" y="2635"/>
          <a:ext cx="9753154" cy="120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90" tIns="127190" rIns="127190" bIns="127190" numCol="1" spcCol="1270" anchor="ctr" anchorCtr="0">
          <a:noAutofit/>
        </a:bodyPr>
        <a:lstStyle/>
        <a:p>
          <a:pPr marL="0" lvl="0" indent="0" algn="l" defTabSz="1111250">
            <a:lnSpc>
              <a:spcPct val="100000"/>
            </a:lnSpc>
            <a:spcBef>
              <a:spcPct val="0"/>
            </a:spcBef>
            <a:spcAft>
              <a:spcPct val="35000"/>
            </a:spcAft>
            <a:buNone/>
          </a:pPr>
          <a:r>
            <a:rPr lang="en-US" sz="2500" kern="1200" dirty="0"/>
            <a:t>Despite HIV being considered a risk equivalent, no prior trial has assessed a primary prevention strategy for this group, who would not typically be recommended for statin therapy</a:t>
          </a:r>
        </a:p>
      </dsp:txBody>
      <dsp:txXfrm>
        <a:off x="1387358" y="2635"/>
        <a:ext cx="9753154" cy="1201791"/>
      </dsp:txXfrm>
    </dsp:sp>
    <dsp:sp modelId="{CC4A84B1-776D-4127-B0CD-CB6F25648632}">
      <dsp:nvSpPr>
        <dsp:cNvPr id="0" name=""/>
        <dsp:cNvSpPr/>
      </dsp:nvSpPr>
      <dsp:spPr>
        <a:xfrm>
          <a:off x="0" y="1450947"/>
          <a:ext cx="11306174" cy="12006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63C464-BCD4-4227-9F67-FB7B79F69ADE}">
      <dsp:nvSpPr>
        <dsp:cNvPr id="0" name=""/>
        <dsp:cNvSpPr/>
      </dsp:nvSpPr>
      <dsp:spPr>
        <a:xfrm>
          <a:off x="363186" y="1721086"/>
          <a:ext cx="660985" cy="6603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D84BCB-3A59-42A9-8937-A1E65EA7FFDB}">
      <dsp:nvSpPr>
        <dsp:cNvPr id="0" name=""/>
        <dsp:cNvSpPr/>
      </dsp:nvSpPr>
      <dsp:spPr>
        <a:xfrm>
          <a:off x="1387358" y="1450947"/>
          <a:ext cx="9753154" cy="120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90" tIns="127190" rIns="127190" bIns="127190" numCol="1" spcCol="1270" anchor="ctr" anchorCtr="0">
          <a:noAutofit/>
        </a:bodyPr>
        <a:lstStyle/>
        <a:p>
          <a:pPr marL="0" lvl="0" indent="0" algn="l" defTabSz="1111250">
            <a:lnSpc>
              <a:spcPct val="100000"/>
            </a:lnSpc>
            <a:spcBef>
              <a:spcPct val="0"/>
            </a:spcBef>
            <a:spcAft>
              <a:spcPct val="35000"/>
            </a:spcAft>
            <a:buNone/>
          </a:pPr>
          <a:r>
            <a:rPr lang="en-US" sz="2500" kern="1200" dirty="0"/>
            <a:t>Among PWH 40-75, on ART, with low to moderate risk and normal range LDL, treatment with pitavastatin is effective and prevents MACE </a:t>
          </a:r>
        </a:p>
      </dsp:txBody>
      <dsp:txXfrm>
        <a:off x="1387358" y="1450947"/>
        <a:ext cx="9753154" cy="1201791"/>
      </dsp:txXfrm>
    </dsp:sp>
    <dsp:sp modelId="{9897277D-07F2-489A-9FB2-D5216742F696}">
      <dsp:nvSpPr>
        <dsp:cNvPr id="0" name=""/>
        <dsp:cNvSpPr/>
      </dsp:nvSpPr>
      <dsp:spPr>
        <a:xfrm>
          <a:off x="0" y="2899260"/>
          <a:ext cx="11306174" cy="12006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15C05C-0EA0-4F2F-89A8-52E96513463F}">
      <dsp:nvSpPr>
        <dsp:cNvPr id="0" name=""/>
        <dsp:cNvSpPr/>
      </dsp:nvSpPr>
      <dsp:spPr>
        <a:xfrm>
          <a:off x="363186" y="3169399"/>
          <a:ext cx="660985" cy="6603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020F91-535D-4B9B-91A0-6C685C1521DF}">
      <dsp:nvSpPr>
        <dsp:cNvPr id="0" name=""/>
        <dsp:cNvSpPr/>
      </dsp:nvSpPr>
      <dsp:spPr>
        <a:xfrm>
          <a:off x="1387358" y="2899260"/>
          <a:ext cx="9753154" cy="120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90" tIns="127190" rIns="127190" bIns="127190" numCol="1" spcCol="1270" anchor="ctr" anchorCtr="0">
          <a:noAutofit/>
        </a:bodyPr>
        <a:lstStyle/>
        <a:p>
          <a:pPr marL="0" lvl="0" indent="0" algn="l" defTabSz="1111250">
            <a:lnSpc>
              <a:spcPct val="100000"/>
            </a:lnSpc>
            <a:spcBef>
              <a:spcPct val="0"/>
            </a:spcBef>
            <a:spcAft>
              <a:spcPct val="35000"/>
            </a:spcAft>
            <a:buNone/>
          </a:pPr>
          <a:r>
            <a:rPr lang="en-US" sz="2500" kern="1200"/>
            <a:t>Considerations should be given to expanding treatment guidelines in this regard</a:t>
          </a:r>
        </a:p>
      </dsp:txBody>
      <dsp:txXfrm>
        <a:off x="1387358" y="2899260"/>
        <a:ext cx="9753154" cy="120179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D0A3EC-3479-44DE-803B-4B18F2235FC4}"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85417B-A605-4E7B-98CA-988318EF196F}" type="slidenum">
              <a:rPr lang="en-US" smtClean="0"/>
              <a:t>‹#›</a:t>
            </a:fld>
            <a:endParaRPr lang="en-US"/>
          </a:p>
        </p:txBody>
      </p:sp>
    </p:spTree>
    <p:extLst>
      <p:ext uri="{BB962C8B-B14F-4D97-AF65-F5344CB8AC3E}">
        <p14:creationId xmlns:p14="http://schemas.microsoft.com/office/powerpoint/2010/main" val="315483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85417B-A605-4E7B-98CA-988318EF196F}" type="slidenum">
              <a:rPr lang="en-US" smtClean="0"/>
              <a:t>1</a:t>
            </a:fld>
            <a:endParaRPr lang="en-US"/>
          </a:p>
        </p:txBody>
      </p:sp>
    </p:spTree>
    <p:extLst>
      <p:ext uri="{BB962C8B-B14F-4D97-AF65-F5344CB8AC3E}">
        <p14:creationId xmlns:p14="http://schemas.microsoft.com/office/powerpoint/2010/main" val="3586120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998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time of the Data Safety Monitoring Board (DSMB), the overall median follow-up time was 5.1 years.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363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Pitavastatin vs. placebo led to a 35% reduction in major cardiovascular disease events (MACE), more than the hypothesized 30% reduction in MACE. Pitavastatin vs. placebo also led to a 21% reduction in MACE or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353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433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REPRIEVE results were confirmed via a per-protocol and a while-on-treatment analysis. These results were also positive in secondary analyses which include first MACE or death.</a:t>
            </a:r>
          </a:p>
          <a:p>
            <a:endParaRPr lang="en-GB" dirty="0"/>
          </a:p>
          <a:p>
            <a:r>
              <a:rPr lang="en-GB" dirty="0"/>
              <a:t>The effects of pitavastatin also appeared consistent across individual components of MACE. Roughly half of events were strokes/TIA and myocardial infarction (MI) and the efficacy was similar for both types of events.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826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controlling for ASCVD risk score and other factors, the results remain consistent.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616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notable finding is that the effect size of pitavastatin vs. placebo was particularly large in South Asia.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518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comparison of the men vs. women enrolled in REPRIEVE globally revealed that age, hypertension prevalence, LDL-C level, and the percent of participants with suppressed viremia was comparable between groups. Among women, a smaller proportion of participants reported white race. Women vs. men demonstrated a lower prevalence of cigarette smoking and a significantly lower 10-year ASCVD risk score but a higher BMI and higher median CD4 count.</a:t>
            </a:r>
          </a:p>
        </p:txBody>
      </p:sp>
      <p:sp>
        <p:nvSpPr>
          <p:cNvPr id="4" name="Slide Number Placeholder 3"/>
          <p:cNvSpPr>
            <a:spLocks noGrp="1"/>
          </p:cNvSpPr>
          <p:nvPr>
            <p:ph type="sldNum" sz="quarter" idx="5"/>
          </p:nvPr>
        </p:nvSpPr>
        <p:spPr/>
        <p:txBody>
          <a:bodyPr/>
          <a:lstStyle/>
          <a:p>
            <a:fld id="{C885417B-A605-4E7B-98CA-988318EF196F}" type="slidenum">
              <a:rPr lang="en-US" smtClean="0"/>
              <a:t>18</a:t>
            </a:fld>
            <a:endParaRPr lang="en-US"/>
          </a:p>
        </p:txBody>
      </p:sp>
    </p:spTree>
    <p:extLst>
      <p:ext uri="{BB962C8B-B14F-4D97-AF65-F5344CB8AC3E}">
        <p14:creationId xmlns:p14="http://schemas.microsoft.com/office/powerpoint/2010/main" val="437584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among men and women in the placebo arm, estimated MACE rates per 1000 person years (PY) increased along increasing 10-year ASCVD risk groups, as expected. Although confidence intervals were wide and overlapping, among those in the placebo arm with a 10-year ASCVD risk score =&gt;2.5%, estimated MACE rates per 1000 PY tended to be higher among women vs. men.</a:t>
            </a:r>
          </a:p>
        </p:txBody>
      </p:sp>
      <p:sp>
        <p:nvSpPr>
          <p:cNvPr id="4" name="Slide Number Placeholder 3"/>
          <p:cNvSpPr>
            <a:spLocks noGrp="1"/>
          </p:cNvSpPr>
          <p:nvPr>
            <p:ph type="sldNum" sz="quarter" idx="5"/>
          </p:nvPr>
        </p:nvSpPr>
        <p:spPr/>
        <p:txBody>
          <a:bodyPr/>
          <a:lstStyle/>
          <a:p>
            <a:fld id="{C885417B-A605-4E7B-98CA-988318EF196F}" type="slidenum">
              <a:rPr lang="en-US" smtClean="0"/>
              <a:t>19</a:t>
            </a:fld>
            <a:endParaRPr lang="en-US"/>
          </a:p>
        </p:txBody>
      </p:sp>
    </p:spTree>
    <p:extLst>
      <p:ext uri="{BB962C8B-B14F-4D97-AF65-F5344CB8AC3E}">
        <p14:creationId xmlns:p14="http://schemas.microsoft.com/office/powerpoint/2010/main" val="2150555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overall REPRIEVE cohort, statin therapy vs. placebo resulted in a 35% reduction in MACE over the study follow-up. The effect size of statin therapy in reducing MACE was generally consistent among women vs. men.</a:t>
            </a:r>
          </a:p>
        </p:txBody>
      </p:sp>
      <p:sp>
        <p:nvSpPr>
          <p:cNvPr id="4" name="Slide Number Placeholder 3"/>
          <p:cNvSpPr>
            <a:spLocks noGrp="1"/>
          </p:cNvSpPr>
          <p:nvPr>
            <p:ph type="sldNum" sz="quarter" idx="5"/>
          </p:nvPr>
        </p:nvSpPr>
        <p:spPr/>
        <p:txBody>
          <a:bodyPr/>
          <a:lstStyle/>
          <a:p>
            <a:fld id="{C885417B-A605-4E7B-98CA-988318EF196F}" type="slidenum">
              <a:rPr lang="en-US" smtClean="0"/>
              <a:t>20</a:t>
            </a:fld>
            <a:endParaRPr lang="en-US"/>
          </a:p>
        </p:txBody>
      </p:sp>
    </p:spTree>
    <p:extLst>
      <p:ext uri="{BB962C8B-B14F-4D97-AF65-F5344CB8AC3E}">
        <p14:creationId xmlns:p14="http://schemas.microsoft.com/office/powerpoint/2010/main" val="112189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Upper left: Cardiovascular disease (CVD) is increasing among people with HIV (PWH) even as the prevalence and rates are decreasing in the general population (people without HIV, PWOH).</a:t>
            </a:r>
          </a:p>
          <a:p>
            <a:endParaRPr lang="en-GB" dirty="0"/>
          </a:p>
          <a:p>
            <a:r>
              <a:rPr lang="en-GB" dirty="0"/>
              <a:t>Lower right: The mortality gap between PWH and PWOH is closing, but the comorbidity gap is persisting. A significant component of that includes CVD.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3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Pitavastatin resulted in a 30% reduction in LDL cholesterol vs. no change in the placebo group with similar effects on non-HDL cholesterol.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095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effect size observed in REPRIEVE was larger than anticipated based on the lowering of LDL cholesterol. The figure on the slide is a nomogram by the CTTC collaborative published in Lancet showing a number of large statin trials; the figure plots mean LDL-C difference between treatment groups against the reduction in rates of MACE. REPRIEVE resulted in a difference of 0.8mmol/L which would have corresponded to a predicted 17% reduction in MACE. The actual reduction in MACE rates in REPRIEVE was 35%, larger than anticipated by LDL-lowering alone. The REPRIEVE Team continues to investigate why this result occurred.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196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37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Plotting the incidence rates of diabetes in the placebo and pitavastatin groups of REPRIEVE and compare this with the incidence rate of diabetes among people in the general population ages 45-64, the rates of both REPRIEVE groups overlap with rates in the general population. Additionally, the rates of MI were lower in the pitavastatin group among participants with diabetes.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169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were no effects on glucose levels.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95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set of bars in the figure above represents muscle aches and myalgias in the pitavastatin vs. the placebo group. Most reported events were mild; events in bright green and yellow represent events of grades 3 and 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071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446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different types of statins; pitavastatin is a moderate-intensity statin.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805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can be interactions between statins and ARTs in PWH. Statins recommended for PWH are pravastatin, atorvastatin, rosuvastatin, and pitavastatin. A link to a helpful resource to check these interactions is provided on the slide from the University of Liverpool.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763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needed to treat (NNT) is the number of people that need to be treated to prevent one event (MACE). The overall NNT was 106. In the placebo group, there was an increased incidence of MACE as your baseline risk increased, and this means that the NNT should decrease with increasing risk. For participants with a baseline risk &gt;10%, the NNT was 35. For participants with a risk between 5-10, the NNT was 53.</a:t>
            </a:r>
          </a:p>
        </p:txBody>
      </p:sp>
      <p:sp>
        <p:nvSpPr>
          <p:cNvPr id="4" name="Slide Number Placeholder 3"/>
          <p:cNvSpPr>
            <a:spLocks noGrp="1"/>
          </p:cNvSpPr>
          <p:nvPr>
            <p:ph type="sldNum" sz="quarter" idx="5"/>
          </p:nvPr>
        </p:nvSpPr>
        <p:spPr/>
        <p:txBody>
          <a:bodyPr/>
          <a:lstStyle/>
          <a:p>
            <a:fld id="{C885417B-A605-4E7B-98CA-988318EF196F}" type="slidenum">
              <a:rPr lang="en-US" smtClean="0"/>
              <a:t>30</a:t>
            </a:fld>
            <a:endParaRPr lang="en-US"/>
          </a:p>
        </p:txBody>
      </p:sp>
    </p:spTree>
    <p:extLst>
      <p:ext uri="{BB962C8B-B14F-4D97-AF65-F5344CB8AC3E}">
        <p14:creationId xmlns:p14="http://schemas.microsoft.com/office/powerpoint/2010/main" val="3566537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096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216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782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061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Statins have many pleiotropic effects beyond LDL lowering. The primary effect is to lower LDL by inhibiting HMG-CoA. But, other effects include anti-inflammatory, anti-thrombotic, immunomodulation, reduced oxidative stress, improved endothelial function/vascular tone, and plaque stabilization. The REPRIEVE team continues to investigate many of these other pleiotropic effects and hopes to share results soon.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563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inclusion and exclusion criteria are listed on the slide. As shown by the map in the upper left, REPRIEVE enrolled participants across the globe, in 12 countries and across many global burden of disease (GBD) regions.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092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REPRIEVE enrolled 7,769 asymptomatic PWH on antiretroviral therapy (ART) with low-moderate atherosclerotic cardiovascular disease (ASCVD) risk scores. Participants were equally randomized to either placebo or pitavastatin calcium (“pitavastatin”) and followed through the study. The clinical primary endpoint was major adverse cardiovascular events (MACE). Embedded in the study is a mechanistic </a:t>
            </a:r>
            <a:r>
              <a:rPr lang="en-GB" dirty="0" err="1"/>
              <a:t>substudy</a:t>
            </a:r>
            <a:r>
              <a:rPr lang="en-GB" dirty="0"/>
              <a:t> looking at coronary angiography in 800 participants before and after statin initiation as well as many inflammatory markers (data to be available soon).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586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85417B-A605-4E7B-98CA-988318EF196F}" type="slidenum">
              <a:rPr lang="en-US" smtClean="0"/>
              <a:t>8</a:t>
            </a:fld>
            <a:endParaRPr lang="en-US"/>
          </a:p>
        </p:txBody>
      </p:sp>
    </p:spTree>
    <p:extLst>
      <p:ext uri="{BB962C8B-B14F-4D97-AF65-F5344CB8AC3E}">
        <p14:creationId xmlns:p14="http://schemas.microsoft.com/office/powerpoint/2010/main" val="87431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Baseline characteristics in the pitavastatin and placebo arm are very similar, therefore focus can be directed to the total column. In the trial population, 31% of participants had female natal sex and only 35% of participants were white making the trial population highly diverse. Of note, the majority of participants had suppressed viral load.</a:t>
            </a:r>
          </a:p>
          <a:p>
            <a:endParaRPr lang="en-GB" dirty="0"/>
          </a:p>
          <a:p>
            <a:r>
              <a:rPr lang="en-GB" dirty="0"/>
              <a:t>The median ASCVD risk for the trial participants was 4.5% which is very low predicted risk and LDL-C was only minimally increased at 108 mg/dL. This is not a typical population that would be recommended for statin therapy.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858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ART regimens differed across the income regions and GBDs represented in REPRIEVE. Overall, participants were well-treated and had long-term use of ARTs prior to REPRIEVE.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178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cience Spotlights">
    <p:spTree>
      <p:nvGrpSpPr>
        <p:cNvPr id="1" name=""/>
        <p:cNvGrpSpPr/>
        <p:nvPr/>
      </p:nvGrpSpPr>
      <p:grpSpPr>
        <a:xfrm>
          <a:off x="0" y="0"/>
          <a:ext cx="0" cy="0"/>
          <a:chOff x="0" y="0"/>
          <a:chExt cx="0" cy="0"/>
        </a:xfrm>
      </p:grpSpPr>
      <p:sp>
        <p:nvSpPr>
          <p:cNvPr id="24" name="Parallelogram 23">
            <a:extLst>
              <a:ext uri="{FF2B5EF4-FFF2-40B4-BE49-F238E27FC236}">
                <a16:creationId xmlns:a16="http://schemas.microsoft.com/office/drawing/2014/main" id="{14FFDB43-A8E1-5C48-BB95-00665E30E46B}"/>
              </a:ext>
            </a:extLst>
          </p:cNvPr>
          <p:cNvSpPr/>
          <p:nvPr userDrawn="1"/>
        </p:nvSpPr>
        <p:spPr>
          <a:xfrm flipH="1">
            <a:off x="6819900" y="450029"/>
            <a:ext cx="5931800" cy="964077"/>
          </a:xfrm>
          <a:prstGeom prst="parallelogram">
            <a:avLst>
              <a:gd name="adj" fmla="val 56609"/>
            </a:avLst>
          </a:prstGeom>
          <a:gradFill flip="none" rotWithShape="1">
            <a:gsLst>
              <a:gs pos="0">
                <a:schemeClr val="accent5"/>
              </a:gs>
              <a:gs pos="100000">
                <a:schemeClr val="accent2"/>
              </a:gs>
              <a:gs pos="78000">
                <a:schemeClr val="accent3"/>
              </a:gs>
            </a:gsLst>
            <a:lin ang="126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AF10519-1301-5B41-8BBB-142CE31B49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5"/>
          <a:stretch/>
        </p:blipFill>
        <p:spPr>
          <a:xfrm rot="9667545">
            <a:off x="-3168201" y="-1692556"/>
            <a:ext cx="6336402" cy="6339766"/>
          </a:xfrm>
          <a:prstGeom prst="rect">
            <a:avLst/>
          </a:prstGeom>
          <a:effectLst/>
        </p:spPr>
      </p:pic>
      <p:sp>
        <p:nvSpPr>
          <p:cNvPr id="35" name="Text Placeholder 12">
            <a:extLst>
              <a:ext uri="{FF2B5EF4-FFF2-40B4-BE49-F238E27FC236}">
                <a16:creationId xmlns:a16="http://schemas.microsoft.com/office/drawing/2014/main" id="{0042F920-0294-0748-9AF7-F4D565B42C61}"/>
              </a:ext>
            </a:extLst>
          </p:cNvPr>
          <p:cNvSpPr>
            <a:spLocks noGrp="1"/>
          </p:cNvSpPr>
          <p:nvPr>
            <p:ph type="body" sz="quarter" idx="13" hasCustomPrompt="1"/>
          </p:nvPr>
        </p:nvSpPr>
        <p:spPr>
          <a:xfrm>
            <a:off x="3227312" y="4576775"/>
            <a:ext cx="8361599" cy="439861"/>
          </a:xfrm>
          <a:prstGeom prst="rect">
            <a:avLst/>
          </a:prstGeom>
        </p:spPr>
        <p:txBody>
          <a:bodyPr/>
          <a:lstStyle>
            <a:lvl1pPr marL="0" marR="0" indent="0" algn="r" defTabSz="1088571" rtl="0" eaLnBrk="1" fontAlgn="auto" latinLnBrk="0" hangingPunct="1">
              <a:lnSpc>
                <a:spcPct val="100000"/>
              </a:lnSpc>
              <a:spcBef>
                <a:spcPct val="20000"/>
              </a:spcBef>
              <a:spcAft>
                <a:spcPts val="0"/>
              </a:spcAft>
              <a:buClrTx/>
              <a:buSzTx/>
              <a:buFont typeface="Arial" panose="020B0604020202020204" pitchFamily="34" charset="0"/>
              <a:buNone/>
              <a:tabLst/>
              <a:defRPr sz="2200" b="1">
                <a:solidFill>
                  <a:schemeClr val="accent3"/>
                </a:solidFill>
                <a:latin typeface="Arial" panose="020B0604020202020204" pitchFamily="34" charset="0"/>
                <a:cs typeface="Arial" panose="020B0604020202020204" pitchFamily="34" charset="0"/>
              </a:defRPr>
            </a:lvl1pPr>
            <a:lvl2pPr marL="544285" indent="0" algn="r">
              <a:buNone/>
              <a:defRPr sz="1667" i="1">
                <a:latin typeface="Oriya MN" panose="02020600050405020304" pitchFamily="18" charset="0"/>
                <a:cs typeface="Oriya MN" panose="02020600050405020304" pitchFamily="18" charset="0"/>
              </a:defRPr>
            </a:lvl2pPr>
            <a:lvl3pPr marL="1088572" indent="0" algn="r">
              <a:buNone/>
              <a:defRPr sz="1867">
                <a:latin typeface="Oriya MN" panose="02020600050405020304" pitchFamily="18" charset="0"/>
                <a:cs typeface="Oriya MN" panose="02020600050405020304" pitchFamily="18" charset="0"/>
              </a:defRPr>
            </a:lvl3pPr>
            <a:lvl4pPr marL="1632858" indent="0" algn="r">
              <a:buNone/>
              <a:defRPr sz="1333">
                <a:latin typeface="Oriya MN" panose="02020600050405020304" pitchFamily="18" charset="0"/>
                <a:cs typeface="Oriya MN" panose="02020600050405020304" pitchFamily="18" charset="0"/>
              </a:defRPr>
            </a:lvl4pPr>
            <a:lvl5pPr marL="2177143" indent="0" algn="r">
              <a:buNone/>
              <a:defRPr sz="1333">
                <a:latin typeface="Oriya MN" panose="02020600050405020304" pitchFamily="18" charset="0"/>
                <a:cs typeface="Oriya MN" panose="02020600050405020304" pitchFamily="18" charset="0"/>
              </a:defRPr>
            </a:lvl5pPr>
          </a:lstStyle>
          <a:p>
            <a:pPr marL="0" marR="0" lvl="0" indent="0" algn="r" defTabSz="108857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FirstName </a:t>
            </a:r>
            <a:r>
              <a:rPr lang="en-US" dirty="0" err="1"/>
              <a:t>LastName</a:t>
            </a:r>
            <a:endParaRPr lang="en-US" dirty="0"/>
          </a:p>
        </p:txBody>
      </p:sp>
      <p:sp>
        <p:nvSpPr>
          <p:cNvPr id="36" name="Text Placeholder 3">
            <a:extLst>
              <a:ext uri="{FF2B5EF4-FFF2-40B4-BE49-F238E27FC236}">
                <a16:creationId xmlns:a16="http://schemas.microsoft.com/office/drawing/2014/main" id="{4A627601-C738-AF4A-827D-378AC21770C1}"/>
              </a:ext>
            </a:extLst>
          </p:cNvPr>
          <p:cNvSpPr>
            <a:spLocks noGrp="1"/>
          </p:cNvSpPr>
          <p:nvPr>
            <p:ph type="body" sz="quarter" idx="15"/>
          </p:nvPr>
        </p:nvSpPr>
        <p:spPr>
          <a:xfrm>
            <a:off x="3227312" y="5032965"/>
            <a:ext cx="8361599" cy="798440"/>
          </a:xfrm>
          <a:prstGeom prst="rect">
            <a:avLst/>
          </a:prstGeom>
        </p:spPr>
        <p:txBody>
          <a:bodyPr/>
          <a:lstStyle>
            <a:lvl1pPr marL="0" indent="0" algn="r">
              <a:lnSpc>
                <a:spcPct val="80000"/>
              </a:lnSpc>
              <a:spcBef>
                <a:spcPts val="0"/>
              </a:spcBef>
              <a:buNone/>
              <a:defRPr sz="1667" i="1">
                <a:solidFill>
                  <a:schemeClr val="accent3"/>
                </a:solidFill>
                <a:latin typeface="Arial" panose="020B0604020202020204" pitchFamily="34" charset="0"/>
                <a:cs typeface="Arial" panose="020B0604020202020204" pitchFamily="34" charset="0"/>
              </a:defRPr>
            </a:lvl1pPr>
            <a:lvl2pPr marL="544285" indent="0" algn="r">
              <a:buNone/>
              <a:defRPr sz="1667">
                <a:latin typeface="Oriya MN" pitchFamily="2" charset="0"/>
                <a:cs typeface="Oriya MN" pitchFamily="2" charset="0"/>
              </a:defRPr>
            </a:lvl2pPr>
            <a:lvl3pPr marL="1088572" indent="0" algn="r">
              <a:buNone/>
              <a:defRPr sz="1667">
                <a:latin typeface="Oriya MN" pitchFamily="2" charset="0"/>
                <a:cs typeface="Oriya MN" pitchFamily="2" charset="0"/>
              </a:defRPr>
            </a:lvl3pPr>
            <a:lvl4pPr marL="1632858" indent="0" algn="r">
              <a:buNone/>
              <a:defRPr sz="1667">
                <a:latin typeface="Oriya MN" pitchFamily="2" charset="0"/>
                <a:cs typeface="Oriya MN" pitchFamily="2" charset="0"/>
              </a:defRPr>
            </a:lvl4pPr>
            <a:lvl5pPr marL="2177143" indent="0" algn="r">
              <a:buNone/>
              <a:defRPr sz="1667">
                <a:latin typeface="Oriya MN" pitchFamily="2" charset="0"/>
                <a:cs typeface="Oriya MN" pitchFamily="2" charset="0"/>
              </a:defRPr>
            </a:lvl5pPr>
          </a:lstStyle>
          <a:p>
            <a:pPr lvl="0"/>
            <a:r>
              <a:rPr lang="en-US" dirty="0"/>
              <a:t>Edit Master text styles</a:t>
            </a:r>
          </a:p>
        </p:txBody>
      </p:sp>
      <p:sp>
        <p:nvSpPr>
          <p:cNvPr id="39" name="Title 1">
            <a:extLst>
              <a:ext uri="{FF2B5EF4-FFF2-40B4-BE49-F238E27FC236}">
                <a16:creationId xmlns:a16="http://schemas.microsoft.com/office/drawing/2014/main" id="{738D2C19-41D2-7544-AA29-1666AF5B9FB0}"/>
              </a:ext>
            </a:extLst>
          </p:cNvPr>
          <p:cNvSpPr>
            <a:spLocks noGrp="1"/>
          </p:cNvSpPr>
          <p:nvPr>
            <p:ph type="title" hasCustomPrompt="1"/>
          </p:nvPr>
        </p:nvSpPr>
        <p:spPr>
          <a:xfrm>
            <a:off x="2286002" y="1814271"/>
            <a:ext cx="9325427" cy="2579597"/>
          </a:xfrm>
          <a:prstGeom prst="rect">
            <a:avLst/>
          </a:prstGeom>
        </p:spPr>
        <p:txBody>
          <a:bodyPr anchor="b" anchorCtr="0"/>
          <a:lstStyle>
            <a:lvl1pPr algn="r">
              <a:defRPr lang="en-US" sz="4400" b="1" i="0" dirty="0">
                <a:solidFill>
                  <a:schemeClr val="accent2"/>
                </a:solidFill>
                <a:latin typeface="Arial" panose="020B0604020202020204" pitchFamily="34" charset="0"/>
                <a:cs typeface="Arial" panose="020B0604020202020204" pitchFamily="34" charset="0"/>
              </a:defRPr>
            </a:lvl1pPr>
          </a:lstStyle>
          <a:p>
            <a:pPr lvl="0" algn="r">
              <a:lnSpc>
                <a:spcPct val="80000"/>
              </a:lnSpc>
            </a:pPr>
            <a:r>
              <a:rPr lang="en-US" dirty="0"/>
              <a:t>CLICK TO EDIT MASTER TITLE STYLE</a:t>
            </a:r>
          </a:p>
        </p:txBody>
      </p:sp>
      <p:sp>
        <p:nvSpPr>
          <p:cNvPr id="3" name="TextBox 2">
            <a:extLst>
              <a:ext uri="{FF2B5EF4-FFF2-40B4-BE49-F238E27FC236}">
                <a16:creationId xmlns:a16="http://schemas.microsoft.com/office/drawing/2014/main" id="{0EFB0BC5-7F59-4047-B5D2-D261CEE422F8}"/>
              </a:ext>
            </a:extLst>
          </p:cNvPr>
          <p:cNvSpPr txBox="1"/>
          <p:nvPr userDrawn="1"/>
        </p:nvSpPr>
        <p:spPr>
          <a:xfrm>
            <a:off x="7408111" y="722299"/>
            <a:ext cx="4416153" cy="480131"/>
          </a:xfrm>
          <a:prstGeom prst="rect">
            <a:avLst/>
          </a:prstGeom>
          <a:noFill/>
        </p:spPr>
        <p:txBody>
          <a:bodyPr vert="horz" wrap="square" lIns="91440" tIns="45720" rIns="91440" bIns="45720" rtlCol="0" anchor="ctr">
            <a:spAutoFit/>
          </a:bodyPr>
          <a:lstStyle>
            <a:lvl1pPr lvl="0" indent="0" algn="r">
              <a:lnSpc>
                <a:spcPct val="90000"/>
              </a:lnSpc>
              <a:spcBef>
                <a:spcPts val="1000"/>
              </a:spcBef>
              <a:buFont typeface="Arial" panose="020B0604020202020204" pitchFamily="34" charset="0"/>
              <a:buNone/>
              <a:defRPr sz="2800" b="1">
                <a:solidFill>
                  <a:schemeClr val="tx2"/>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F6DCB2"/>
                </a:solidFill>
              </a:defRPr>
            </a:lvl2pPr>
            <a:lvl3pPr marL="1143000" indent="-228600">
              <a:lnSpc>
                <a:spcPct val="90000"/>
              </a:lnSpc>
              <a:spcBef>
                <a:spcPts val="500"/>
              </a:spcBef>
              <a:buFont typeface="Arial" panose="020B0604020202020204" pitchFamily="34" charset="0"/>
              <a:buChar char="•"/>
              <a:defRPr sz="2000">
                <a:solidFill>
                  <a:srgbClr val="F6DCB2"/>
                </a:solidFill>
              </a:defRPr>
            </a:lvl3pPr>
            <a:lvl4pPr marL="1600200" indent="-228600">
              <a:lnSpc>
                <a:spcPct val="90000"/>
              </a:lnSpc>
              <a:spcBef>
                <a:spcPts val="500"/>
              </a:spcBef>
              <a:buFont typeface="Arial" panose="020B0604020202020204" pitchFamily="34" charset="0"/>
              <a:buChar char="•"/>
              <a:defRPr>
                <a:solidFill>
                  <a:srgbClr val="F6DCB2"/>
                </a:solidFill>
              </a:defRPr>
            </a:lvl4pPr>
            <a:lvl5pPr marL="2057400" indent="-228600">
              <a:lnSpc>
                <a:spcPct val="90000"/>
              </a:lnSpc>
              <a:spcBef>
                <a:spcPts val="500"/>
              </a:spcBef>
              <a:buFont typeface="Arial" panose="020B0604020202020204" pitchFamily="34" charset="0"/>
              <a:buChar char="•"/>
              <a:defRPr>
                <a:solidFill>
                  <a:srgbClr val="F6DCB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dirty="0"/>
              <a:t>SCIENCE SPOTLIGHT</a:t>
            </a:r>
            <a:r>
              <a:rPr lang="en-US" baseline="30000" dirty="0"/>
              <a:t>™</a:t>
            </a:r>
          </a:p>
        </p:txBody>
      </p:sp>
      <p:sp>
        <p:nvSpPr>
          <p:cNvPr id="14" name="Text Placeholder 5">
            <a:extLst>
              <a:ext uri="{FF2B5EF4-FFF2-40B4-BE49-F238E27FC236}">
                <a16:creationId xmlns:a16="http://schemas.microsoft.com/office/drawing/2014/main" id="{EC6ED330-68AE-AD43-93C2-20C49EC890C5}"/>
              </a:ext>
            </a:extLst>
          </p:cNvPr>
          <p:cNvSpPr txBox="1">
            <a:spLocks/>
          </p:cNvSpPr>
          <p:nvPr userDrawn="1"/>
        </p:nvSpPr>
        <p:spPr>
          <a:xfrm>
            <a:off x="1166692" y="5873165"/>
            <a:ext cx="2060620" cy="531033"/>
          </a:xfrm>
          <a:prstGeom prst="rect">
            <a:avLst/>
          </a:prstGeom>
        </p:spPr>
        <p:txBody>
          <a:bodyPr vert="horz" lIns="91440" tIns="45720" rIns="91440" bIns="45720" rtlCol="0">
            <a:normAutofit/>
          </a:bodyPr>
          <a:lstStyle>
            <a:lvl1pPr marL="0" indent="0" algn="r" defTabSz="914400" rtl="0" eaLnBrk="1" latinLnBrk="0" hangingPunct="1">
              <a:lnSpc>
                <a:spcPct val="80000"/>
              </a:lnSpc>
              <a:spcBef>
                <a:spcPts val="0"/>
              </a:spcBef>
              <a:buFont typeface="Arial" panose="020B0604020202020204" pitchFamily="34" charset="0"/>
              <a:buNone/>
              <a:defRPr sz="1667" i="1" kern="1200">
                <a:solidFill>
                  <a:schemeClr val="accent3"/>
                </a:solidFill>
                <a:latin typeface="Arial" panose="020B0604020202020204" pitchFamily="34" charset="0"/>
                <a:ea typeface="+mn-ea"/>
                <a:cs typeface="Arial" panose="020B0604020202020204" pitchFamily="34" charset="0"/>
              </a:defRPr>
            </a:lvl1pPr>
            <a:lvl2pPr marL="544285"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2pPr>
            <a:lvl3pPr marL="1088572"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3pPr>
            <a:lvl4pPr marL="1632858"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4pPr>
            <a:lvl5pPr marL="2177143"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Disclosure:</a:t>
            </a:r>
          </a:p>
        </p:txBody>
      </p:sp>
      <p:pic>
        <p:nvPicPr>
          <p:cNvPr id="16" name="Picture 15" descr="Logo&#10;&#10;Description automatically generated">
            <a:extLst>
              <a:ext uri="{FF2B5EF4-FFF2-40B4-BE49-F238E27FC236}">
                <a16:creationId xmlns:a16="http://schemas.microsoft.com/office/drawing/2014/main" id="{27EEF60D-8CCD-9F42-9992-AEA7FE6B394A}"/>
              </a:ext>
            </a:extLst>
          </p:cNvPr>
          <p:cNvPicPr>
            <a:picLocks noChangeAspect="1"/>
          </p:cNvPicPr>
          <p:nvPr userDrawn="1"/>
        </p:nvPicPr>
        <p:blipFill>
          <a:blip r:embed="rId3"/>
          <a:stretch>
            <a:fillRect/>
          </a:stretch>
        </p:blipFill>
        <p:spPr>
          <a:xfrm>
            <a:off x="121792" y="6182000"/>
            <a:ext cx="1627466" cy="650403"/>
          </a:xfrm>
          <a:prstGeom prst="rect">
            <a:avLst/>
          </a:prstGeom>
          <a:effectLst>
            <a:outerShdw blurRad="12700" dist="38100" dir="2700000" algn="tl" rotWithShape="0">
              <a:prstClr val="black">
                <a:alpha val="20000"/>
              </a:prstClr>
            </a:outerShdw>
          </a:effectLst>
        </p:spPr>
      </p:pic>
      <p:sp>
        <p:nvSpPr>
          <p:cNvPr id="5" name="Text Placeholder 4">
            <a:extLst>
              <a:ext uri="{FF2B5EF4-FFF2-40B4-BE49-F238E27FC236}">
                <a16:creationId xmlns:a16="http://schemas.microsoft.com/office/drawing/2014/main" id="{1BFE1180-A514-F848-8669-98FE314DD4B0}"/>
              </a:ext>
            </a:extLst>
          </p:cNvPr>
          <p:cNvSpPr>
            <a:spLocks noGrp="1"/>
          </p:cNvSpPr>
          <p:nvPr>
            <p:ph type="body" sz="quarter" idx="16" hasCustomPrompt="1"/>
          </p:nvPr>
        </p:nvSpPr>
        <p:spPr>
          <a:xfrm>
            <a:off x="3227388" y="5873750"/>
            <a:ext cx="8383587" cy="63341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200"/>
            </a:lvl2pPr>
            <a:lvl3pPr marL="914400" indent="0">
              <a:buNone/>
              <a:defRPr sz="1100"/>
            </a:lvl3pPr>
            <a:lvl4pPr marL="1371600" indent="0">
              <a:buNone/>
              <a:defRPr sz="1050"/>
            </a:lvl4pPr>
            <a:lvl5pPr marL="1828800" indent="0">
              <a:buNone/>
              <a:defRPr sz="105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dirty="0"/>
              <a:t>[Click to add the financial relationships you have with commercial entities. </a:t>
            </a:r>
            <a:br>
              <a:rPr lang="en-US" sz="1200" dirty="0"/>
            </a:br>
            <a:r>
              <a:rPr lang="en-US" sz="1200" dirty="0"/>
              <a:t>If you have no financial relationships, add "None”]</a:t>
            </a:r>
          </a:p>
        </p:txBody>
      </p:sp>
    </p:spTree>
    <p:extLst>
      <p:ext uri="{BB962C8B-B14F-4D97-AF65-F5344CB8AC3E}">
        <p14:creationId xmlns:p14="http://schemas.microsoft.com/office/powerpoint/2010/main" val="319472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C4F1E4-1687-DF46-BD66-1D43678AC254}"/>
              </a:ext>
            </a:extLst>
          </p:cNvPr>
          <p:cNvSpPr/>
          <p:nvPr userDrawn="1"/>
        </p:nvSpPr>
        <p:spPr>
          <a:xfrm>
            <a:off x="1" y="1"/>
            <a:ext cx="12192000" cy="6858000"/>
          </a:xfrm>
          <a:prstGeom prst="rect">
            <a:avLst/>
          </a:prstGeom>
          <a:solidFill>
            <a:srgbClr val="355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D4433A-34D5-0342-91E3-89AECD6652A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6215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C13C-10DC-884F-B9F6-6BF22BCE139A}"/>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0346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413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8069"/>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60666" y="2847230"/>
            <a:ext cx="9144000" cy="11632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2"/>
          <a:stretch>
            <a:fillRect/>
          </a:stretch>
        </p:blipFill>
        <p:spPr>
          <a:xfrm>
            <a:off x="3761874" y="4219073"/>
            <a:ext cx="4404223" cy="1151188"/>
          </a:xfrm>
          <a:prstGeom prst="rect">
            <a:avLst/>
          </a:prstGeom>
        </p:spPr>
      </p:pic>
      <p:pic>
        <p:nvPicPr>
          <p:cNvPr id="8" name="Picture 7" descr="\\Dfa13\lonarc$\Grants\Grinspoon-Hoffmann Multi PI Statin CTA HIV\Website\Sponsors-Collaborators Crest\NHLBI.jpg"/>
          <p:cNvPicPr>
            <a:picLocks noChangeAspect="1" noChangeArrowheads="1"/>
          </p:cNvPicPr>
          <p:nvPr userDrawn="1"/>
        </p:nvPicPr>
        <p:blipFill>
          <a:blip r:embed="rId3" cstate="print"/>
          <a:srcRect/>
          <a:stretch>
            <a:fillRect/>
          </a:stretch>
        </p:blipFill>
        <p:spPr bwMode="auto">
          <a:xfrm>
            <a:off x="377689" y="5558589"/>
            <a:ext cx="1590148" cy="1272118"/>
          </a:xfrm>
          <a:prstGeom prst="rect">
            <a:avLst/>
          </a:prstGeom>
          <a:noFill/>
        </p:spPr>
      </p:pic>
      <p:pic>
        <p:nvPicPr>
          <p:cNvPr id="10" name="Picture 7" descr="https://respond.niaid.nih.gov/SiteCollectionImages/conferences/Logos/NIAID%20Logo.png?Mobile=1&amp;Source=%2F%5Flayouts%2Fmobile%2Fview%2Easpx%3FList%3D242e3d33%2Dda1a%2D48d1%2D881f%2D56e81f186426%26View%3Decc81538%2Dabdf%2D4b46%2Da3b2%2D6e5c3b30eb17%26RootFolder%3D%252FSiteCollectionImages%252Fconferences%252FLogos%26ViewMode%3DDetail%26CurrentPage%3D1"/>
          <p:cNvPicPr>
            <a:picLocks noChangeAspect="1" noChangeArrowheads="1"/>
          </p:cNvPicPr>
          <p:nvPr/>
        </p:nvPicPr>
        <p:blipFill>
          <a:blip r:embed="rId4" cstate="print"/>
          <a:srcRect/>
          <a:stretch>
            <a:fillRect/>
          </a:stretch>
        </p:blipFill>
        <p:spPr bwMode="auto">
          <a:xfrm>
            <a:off x="2283878" y="5644418"/>
            <a:ext cx="1176013" cy="1122929"/>
          </a:xfrm>
          <a:prstGeom prst="rect">
            <a:avLst/>
          </a:prstGeom>
          <a:noFill/>
        </p:spPr>
      </p:pic>
      <p:pic>
        <p:nvPicPr>
          <p:cNvPr id="12" name="Picture 5" descr="http://www.bioalabama.com/wp-content/uploads/2012/04/logo-kowa1.gif"/>
          <p:cNvPicPr>
            <a:picLocks noChangeAspect="1" noChangeArrowheads="1"/>
          </p:cNvPicPr>
          <p:nvPr/>
        </p:nvPicPr>
        <p:blipFill>
          <a:blip r:embed="rId5" cstate="print"/>
          <a:srcRect/>
          <a:stretch>
            <a:fillRect/>
          </a:stretch>
        </p:blipFill>
        <p:spPr bwMode="auto">
          <a:xfrm>
            <a:off x="6503553" y="5691586"/>
            <a:ext cx="1505413" cy="706707"/>
          </a:xfrm>
          <a:prstGeom prst="rect">
            <a:avLst/>
          </a:prstGeom>
          <a:noFill/>
        </p:spPr>
      </p:pic>
      <p:pic>
        <p:nvPicPr>
          <p:cNvPr id="13" name="Picture 12"/>
          <p:cNvPicPr>
            <a:picLocks noChangeAspect="1"/>
          </p:cNvPicPr>
          <p:nvPr/>
        </p:nvPicPr>
        <p:blipFill rotWithShape="1">
          <a:blip r:embed="rId6" cstate="print"/>
          <a:srcRect l="5436" t="10127" r="7385" b="8861"/>
          <a:stretch/>
        </p:blipFill>
        <p:spPr>
          <a:xfrm>
            <a:off x="8240239" y="5496946"/>
            <a:ext cx="2049104" cy="1015206"/>
          </a:xfrm>
          <a:prstGeom prst="rect">
            <a:avLst/>
          </a:prstGeom>
        </p:spPr>
      </p:pic>
      <p:pic>
        <p:nvPicPr>
          <p:cNvPr id="2054" name="Picture 6" descr="ViiV Healthcare US | Home"/>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42528" y="5557753"/>
            <a:ext cx="981115" cy="891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logo&#10;&#10;Description automatically generated">
            <a:extLst>
              <a:ext uri="{FF2B5EF4-FFF2-40B4-BE49-F238E27FC236}">
                <a16:creationId xmlns:a16="http://schemas.microsoft.com/office/drawing/2014/main" id="{F84626F0-EA6B-801E-6E23-C9B145072EF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13472" y="5370261"/>
            <a:ext cx="2312718" cy="1246196"/>
          </a:xfrm>
          <a:prstGeom prst="rect">
            <a:avLst/>
          </a:prstGeom>
        </p:spPr>
      </p:pic>
    </p:spTree>
    <p:extLst>
      <p:ext uri="{BB962C8B-B14F-4D97-AF65-F5344CB8AC3E}">
        <p14:creationId xmlns:p14="http://schemas.microsoft.com/office/powerpoint/2010/main" val="96447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452805" y="6484686"/>
            <a:ext cx="2743200" cy="365125"/>
          </a:xfrm>
        </p:spPr>
        <p:txBody>
          <a:bodyPr/>
          <a:lstStyle/>
          <a:p>
            <a:fld id="{3709EB50-13D0-476D-A61F-57075CCAD25C}" type="slidenum">
              <a:rPr lang="en-US" smtClean="0"/>
              <a:t>‹#›</a:t>
            </a:fld>
            <a:endParaRPr lang="en-US"/>
          </a:p>
        </p:txBody>
      </p:sp>
      <p:pic>
        <p:nvPicPr>
          <p:cNvPr id="7" name="Picture 6"/>
          <p:cNvPicPr>
            <a:picLocks noChangeAspect="1"/>
          </p:cNvPicPr>
          <p:nvPr userDrawn="1"/>
        </p:nvPicPr>
        <p:blipFill>
          <a:blip r:embed="rId2"/>
          <a:stretch>
            <a:fillRect/>
          </a:stretch>
        </p:blipFill>
        <p:spPr>
          <a:xfrm>
            <a:off x="0" y="6098088"/>
            <a:ext cx="577516" cy="747546"/>
          </a:xfrm>
          <a:prstGeom prst="rect">
            <a:avLst/>
          </a:prstGeom>
        </p:spPr>
      </p:pic>
    </p:spTree>
    <p:extLst>
      <p:ext uri="{BB962C8B-B14F-4D97-AF65-F5344CB8AC3E}">
        <p14:creationId xmlns:p14="http://schemas.microsoft.com/office/powerpoint/2010/main" val="108308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9436763" y="6484686"/>
            <a:ext cx="2743200" cy="365125"/>
          </a:xfrm>
        </p:spPr>
        <p:txBody>
          <a:bodyPr/>
          <a:lstStyle/>
          <a:p>
            <a:fld id="{3709EB50-13D0-476D-A61F-57075CCAD25C}" type="slidenum">
              <a:rPr lang="en-US" smtClean="0"/>
              <a:t>‹#›</a:t>
            </a:fld>
            <a:endParaRPr lang="en-US"/>
          </a:p>
        </p:txBody>
      </p:sp>
      <p:pic>
        <p:nvPicPr>
          <p:cNvPr id="8" name="Picture 7"/>
          <p:cNvPicPr>
            <a:picLocks noChangeAspect="1"/>
          </p:cNvPicPr>
          <p:nvPr userDrawn="1"/>
        </p:nvPicPr>
        <p:blipFill>
          <a:blip r:embed="rId2"/>
          <a:stretch>
            <a:fillRect/>
          </a:stretch>
        </p:blipFill>
        <p:spPr>
          <a:xfrm>
            <a:off x="0" y="6098088"/>
            <a:ext cx="577516" cy="747546"/>
          </a:xfrm>
          <a:prstGeom prst="rect">
            <a:avLst/>
          </a:prstGeom>
        </p:spPr>
      </p:pic>
    </p:spTree>
    <p:extLst>
      <p:ext uri="{BB962C8B-B14F-4D97-AF65-F5344CB8AC3E}">
        <p14:creationId xmlns:p14="http://schemas.microsoft.com/office/powerpoint/2010/main" val="191719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436763" y="6484686"/>
            <a:ext cx="2743200" cy="365125"/>
          </a:xfrm>
        </p:spPr>
        <p:txBody>
          <a:bodyPr/>
          <a:lstStyle/>
          <a:p>
            <a:fld id="{3709EB50-13D0-476D-A61F-57075CCAD25C}" type="slidenum">
              <a:rPr lang="en-US" smtClean="0"/>
              <a:t>‹#›</a:t>
            </a:fld>
            <a:endParaRPr lang="en-US"/>
          </a:p>
        </p:txBody>
      </p:sp>
      <p:pic>
        <p:nvPicPr>
          <p:cNvPr id="5" name="Picture 4"/>
          <p:cNvPicPr>
            <a:picLocks noChangeAspect="1"/>
          </p:cNvPicPr>
          <p:nvPr userDrawn="1"/>
        </p:nvPicPr>
        <p:blipFill>
          <a:blip r:embed="rId2"/>
          <a:stretch>
            <a:fillRect/>
          </a:stretch>
        </p:blipFill>
        <p:spPr>
          <a:xfrm>
            <a:off x="0" y="6098088"/>
            <a:ext cx="577516" cy="747546"/>
          </a:xfrm>
          <a:prstGeom prst="rect">
            <a:avLst/>
          </a:prstGeom>
        </p:spPr>
      </p:pic>
    </p:spTree>
    <p:extLst>
      <p:ext uri="{BB962C8B-B14F-4D97-AF65-F5344CB8AC3E}">
        <p14:creationId xmlns:p14="http://schemas.microsoft.com/office/powerpoint/2010/main" val="2131155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7D7B2FF-428D-4C48-A9C3-BBC599C3E456}"/>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4E4403F-6603-8F4A-8B16-12BDB84D6752}"/>
              </a:ext>
            </a:extLst>
          </p:cNvPr>
          <p:cNvSpPr/>
          <p:nvPr userDrawn="1"/>
        </p:nvSpPr>
        <p:spPr>
          <a:xfrm>
            <a:off x="-1" y="0"/>
            <a:ext cx="12191999" cy="6858000"/>
          </a:xfrm>
          <a:prstGeom prst="rect">
            <a:avLst/>
          </a:prstGeom>
          <a:gradFill flip="none" rotWithShape="1">
            <a:gsLst>
              <a:gs pos="0">
                <a:srgbClr val="6B8CC4">
                  <a:alpha val="0"/>
                </a:srgbClr>
              </a:gs>
              <a:gs pos="30000">
                <a:srgbClr val="4B6AA2">
                  <a:alpha val="0"/>
                </a:srgbClr>
              </a:gs>
              <a:gs pos="66000">
                <a:srgbClr val="36548C">
                  <a:alpha val="50000"/>
                </a:srgbClr>
              </a:gs>
            </a:gsLst>
            <a:lin ang="159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 name="Title Placeholder 1">
            <a:extLst>
              <a:ext uri="{FF2B5EF4-FFF2-40B4-BE49-F238E27FC236}">
                <a16:creationId xmlns:a16="http://schemas.microsoft.com/office/drawing/2014/main" id="{5D96EF46-E1E3-BF46-A46A-EF29CE6CD965}"/>
              </a:ext>
            </a:extLst>
          </p:cNvPr>
          <p:cNvSpPr>
            <a:spLocks noGrp="1"/>
          </p:cNvSpPr>
          <p:nvPr>
            <p:ph type="title"/>
          </p:nvPr>
        </p:nvSpPr>
        <p:spPr>
          <a:xfrm>
            <a:off x="389467" y="291305"/>
            <a:ext cx="11480799" cy="7794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837DFFB-A983-FA41-948E-3AD60C6535E9}"/>
              </a:ext>
            </a:extLst>
          </p:cNvPr>
          <p:cNvSpPr>
            <a:spLocks noGrp="1"/>
          </p:cNvSpPr>
          <p:nvPr>
            <p:ph type="body" idx="1"/>
          </p:nvPr>
        </p:nvSpPr>
        <p:spPr>
          <a:xfrm>
            <a:off x="389467" y="1188720"/>
            <a:ext cx="11480799" cy="498824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391426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l" defTabSz="914400" rtl="0" eaLnBrk="1" latinLnBrk="0" hangingPunct="1">
        <a:lnSpc>
          <a:spcPct val="90000"/>
        </a:lnSpc>
        <a:spcBef>
          <a:spcPct val="0"/>
        </a:spcBef>
        <a:buNone/>
        <a:defRPr sz="4400" b="1" i="0" kern="1200">
          <a:solidFill>
            <a:srgbClr val="F5B89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6DCB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6DCB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6DCB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6DC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6DCB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436763" y="64846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9EB50-13D0-476D-A61F-57075CCAD25C}" type="slidenum">
              <a:rPr lang="en-US" smtClean="0"/>
              <a:t>‹#›</a:t>
            </a:fld>
            <a:endParaRPr lang="en-US"/>
          </a:p>
        </p:txBody>
      </p:sp>
    </p:spTree>
    <p:extLst>
      <p:ext uri="{BB962C8B-B14F-4D97-AF65-F5344CB8AC3E}">
        <p14:creationId xmlns:p14="http://schemas.microsoft.com/office/powerpoint/2010/main" val="362726492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file:///\\CIFS2\reprieve$\Presentations\figures\ias\ceir_sex_ascvd_placebo.P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ctrTitle"/>
          </p:nvPr>
        </p:nvSpPr>
        <p:spPr>
          <a:xfrm>
            <a:off x="1622737" y="1939261"/>
            <a:ext cx="9144000" cy="2387600"/>
          </a:xfrm>
        </p:spPr>
        <p:txBody>
          <a:bodyPr anchor="ctr" anchorCtr="0">
            <a:normAutofit fontScale="90000"/>
          </a:bodyPr>
          <a:lstStyle/>
          <a:p>
            <a:pPr>
              <a:spcBef>
                <a:spcPts val="0"/>
              </a:spcBef>
            </a:pPr>
            <a:r>
              <a:rPr lang="en-US" sz="5400" dirty="0">
                <a:effectLst/>
                <a:latin typeface="+mn-lt"/>
                <a:ea typeface="Calibri" panose="020F0502020204030204" pitchFamily="34" charset="0"/>
              </a:rPr>
              <a:t>The REPRIEVE trial: Developing a cardiovascular disease prevention strategy for people living with HIV</a:t>
            </a:r>
            <a:endParaRPr lang="en-US" sz="5400" dirty="0">
              <a:effectLst/>
              <a:ea typeface="Calibri" panose="020F0502020204030204" pitchFamily="34" charset="0"/>
            </a:endParaRPr>
          </a:p>
        </p:txBody>
      </p:sp>
      <p:sp>
        <p:nvSpPr>
          <p:cNvPr id="6" name="Rectangle 5">
            <a:extLst>
              <a:ext uri="{FF2B5EF4-FFF2-40B4-BE49-F238E27FC236}">
                <a16:creationId xmlns:a16="http://schemas.microsoft.com/office/drawing/2014/main" id="{665A317F-6212-5014-8941-9F60536D3B94}"/>
              </a:ext>
            </a:extLst>
          </p:cNvPr>
          <p:cNvSpPr/>
          <p:nvPr/>
        </p:nvSpPr>
        <p:spPr>
          <a:xfrm>
            <a:off x="3721994" y="4094807"/>
            <a:ext cx="5554982" cy="1250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ACF508-C1AA-BA4C-D23A-E7FD2D478CDC}"/>
              </a:ext>
            </a:extLst>
          </p:cNvPr>
          <p:cNvSpPr txBox="1"/>
          <p:nvPr/>
        </p:nvSpPr>
        <p:spPr>
          <a:xfrm>
            <a:off x="3496910" y="4374248"/>
            <a:ext cx="5485091" cy="646331"/>
          </a:xfrm>
          <a:prstGeom prst="rect">
            <a:avLst/>
          </a:prstGeom>
          <a:noFill/>
        </p:spPr>
        <p:txBody>
          <a:bodyPr wrap="none" rtlCol="0">
            <a:spAutoFit/>
          </a:bodyPr>
          <a:lstStyle/>
          <a:p>
            <a:pPr algn="ctr"/>
            <a:r>
              <a:rPr lang="en-US" i="1" dirty="0"/>
              <a:t>These slides are to be used for educational purposes only</a:t>
            </a:r>
          </a:p>
          <a:p>
            <a:pPr algn="ctr"/>
            <a:endParaRPr lang="en-US" i="1" dirty="0"/>
          </a:p>
        </p:txBody>
      </p:sp>
      <p:pic>
        <p:nvPicPr>
          <p:cNvPr id="8" name="Picture 7" descr="A grey text on a white background&#10;&#10;Description automatically generated">
            <a:extLst>
              <a:ext uri="{FF2B5EF4-FFF2-40B4-BE49-F238E27FC236}">
                <a16:creationId xmlns:a16="http://schemas.microsoft.com/office/drawing/2014/main" id="{296FF0B3-7395-D9F6-2AD5-E70525AFE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527" y="504356"/>
            <a:ext cx="5644420" cy="1344752"/>
          </a:xfrm>
          <a:prstGeom prst="rect">
            <a:avLst/>
          </a:prstGeom>
        </p:spPr>
      </p:pic>
      <p:sp>
        <p:nvSpPr>
          <p:cNvPr id="4" name="TextBox 3">
            <a:extLst>
              <a:ext uri="{FF2B5EF4-FFF2-40B4-BE49-F238E27FC236}">
                <a16:creationId xmlns:a16="http://schemas.microsoft.com/office/drawing/2014/main" id="{DFB855D4-266D-1A3D-1296-389527010F9C}"/>
              </a:ext>
            </a:extLst>
          </p:cNvPr>
          <p:cNvSpPr txBox="1"/>
          <p:nvPr/>
        </p:nvSpPr>
        <p:spPr>
          <a:xfrm>
            <a:off x="2044194" y="4813401"/>
            <a:ext cx="8910581" cy="369332"/>
          </a:xfrm>
          <a:prstGeom prst="rect">
            <a:avLst/>
          </a:prstGeom>
          <a:noFill/>
        </p:spPr>
        <p:txBody>
          <a:bodyPr wrap="none" rtlCol="0">
            <a:spAutoFit/>
          </a:bodyPr>
          <a:lstStyle/>
          <a:p>
            <a:r>
              <a:rPr lang="en-US" dirty="0"/>
              <a:t>For the complete manuscript go to https://www.nejm.org/doi/pdf/10.1056/NEJMoa2304146</a:t>
            </a:r>
          </a:p>
        </p:txBody>
      </p:sp>
    </p:spTree>
    <p:extLst>
      <p:ext uri="{BB962C8B-B14F-4D97-AF65-F5344CB8AC3E}">
        <p14:creationId xmlns:p14="http://schemas.microsoft.com/office/powerpoint/2010/main" val="92414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D7DD-660A-8500-2232-FD4F0DDA64A8}"/>
              </a:ext>
            </a:extLst>
          </p:cNvPr>
          <p:cNvSpPr txBox="1">
            <a:spLocks/>
          </p:cNvSpPr>
          <p:nvPr/>
        </p:nvSpPr>
        <p:spPr>
          <a:xfrm>
            <a:off x="838200" y="641268"/>
            <a:ext cx="10515600" cy="895041"/>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dirty="0">
                <a:solidFill>
                  <a:schemeClr val="tx1"/>
                </a:solidFill>
                <a:cs typeface="Calibri Light" panose="020F0302020204030204" pitchFamily="34" charset="0"/>
              </a:rPr>
              <a:t>Baseline ART Regimen and Duration</a:t>
            </a:r>
            <a:endParaRPr kumimoji="0" lang="en-US" sz="4400" i="0" u="none" strike="noStrike" kern="1200" cap="none" spc="0" normalizeH="0" baseline="0" noProof="0" dirty="0">
              <a:ln>
                <a:noFill/>
              </a:ln>
              <a:solidFill>
                <a:schemeClr val="tx1"/>
              </a:solidFill>
              <a:effectLst/>
              <a:uLnTx/>
              <a:uFillTx/>
              <a:ea typeface="+mj-ea"/>
              <a:cs typeface="+mj-cs"/>
            </a:endParaRPr>
          </a:p>
        </p:txBody>
      </p:sp>
      <p:pic>
        <p:nvPicPr>
          <p:cNvPr id="5" name="Picture 4">
            <a:extLst>
              <a:ext uri="{FF2B5EF4-FFF2-40B4-BE49-F238E27FC236}">
                <a16:creationId xmlns:a16="http://schemas.microsoft.com/office/drawing/2014/main" id="{42CD4149-444E-F18E-E4BE-06E7FD0FEA95}"/>
              </a:ext>
            </a:extLst>
          </p:cNvPr>
          <p:cNvPicPr>
            <a:picLocks noChangeAspect="1"/>
          </p:cNvPicPr>
          <p:nvPr/>
        </p:nvPicPr>
        <p:blipFill>
          <a:blip r:embed="rId3"/>
          <a:stretch>
            <a:fillRect/>
          </a:stretch>
        </p:blipFill>
        <p:spPr>
          <a:xfrm>
            <a:off x="136618" y="1782482"/>
            <a:ext cx="11851651" cy="4115157"/>
          </a:xfrm>
          <a:prstGeom prst="rect">
            <a:avLst/>
          </a:prstGeom>
        </p:spPr>
      </p:pic>
      <p:sp>
        <p:nvSpPr>
          <p:cNvPr id="6" name="Rectangle 5">
            <a:extLst>
              <a:ext uri="{FF2B5EF4-FFF2-40B4-BE49-F238E27FC236}">
                <a16:creationId xmlns:a16="http://schemas.microsoft.com/office/drawing/2014/main" id="{2161C03C-30E3-9CF8-1E55-225EA49BB956}"/>
              </a:ext>
            </a:extLst>
          </p:cNvPr>
          <p:cNvSpPr/>
          <p:nvPr/>
        </p:nvSpPr>
        <p:spPr>
          <a:xfrm>
            <a:off x="4092212" y="3271844"/>
            <a:ext cx="7803377" cy="318644"/>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129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4BA14-0479-493F-46F6-12DDC26DA266}"/>
              </a:ext>
            </a:extLst>
          </p:cNvPr>
          <p:cNvSpPr txBox="1">
            <a:spLocks/>
          </p:cNvSpPr>
          <p:nvPr/>
        </p:nvSpPr>
        <p:spPr>
          <a:xfrm>
            <a:off x="609600" y="109537"/>
            <a:ext cx="10972800" cy="1143000"/>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en-US" sz="4800" dirty="0"/>
              <a:t>Recent Events and Trial Closure</a:t>
            </a:r>
          </a:p>
        </p:txBody>
      </p:sp>
      <p:sp>
        <p:nvSpPr>
          <p:cNvPr id="3" name="Content Placeholder 2">
            <a:extLst>
              <a:ext uri="{FF2B5EF4-FFF2-40B4-BE49-F238E27FC236}">
                <a16:creationId xmlns:a16="http://schemas.microsoft.com/office/drawing/2014/main" id="{30DE3213-7747-5208-71A4-D3EE1F41F1FB}"/>
              </a:ext>
            </a:extLst>
          </p:cNvPr>
          <p:cNvSpPr txBox="1">
            <a:spLocks/>
          </p:cNvSpPr>
          <p:nvPr/>
        </p:nvSpPr>
        <p:spPr>
          <a:xfrm>
            <a:off x="609600" y="1995766"/>
            <a:ext cx="109728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3600" dirty="0"/>
              <a:t>REPRIEVE is an events driven trial with 85% power to detect a HR of 0.70 with 288 planned events</a:t>
            </a:r>
          </a:p>
          <a:p>
            <a:pPr>
              <a:spcAft>
                <a:spcPts val="600"/>
              </a:spcAft>
            </a:pPr>
            <a:r>
              <a:rPr lang="en-US" sz="3600" b="1" i="1" dirty="0"/>
              <a:t>The DSMB convened at 75% of information for a pre-specified data review and closed the trial for efficacy</a:t>
            </a:r>
            <a:r>
              <a:rPr lang="en-US" sz="3600" dirty="0"/>
              <a:t>, concluding there were no unanticipated safety concerns and that the benefits outweighed the risk of statin therapy in this group</a:t>
            </a:r>
          </a:p>
        </p:txBody>
      </p:sp>
      <p:sp>
        <p:nvSpPr>
          <p:cNvPr id="4" name="TextBox 3">
            <a:extLst>
              <a:ext uri="{FF2B5EF4-FFF2-40B4-BE49-F238E27FC236}">
                <a16:creationId xmlns:a16="http://schemas.microsoft.com/office/drawing/2014/main" id="{61CD51A5-6868-4DBF-A0AE-CA5C382D5C64}"/>
              </a:ext>
            </a:extLst>
          </p:cNvPr>
          <p:cNvSpPr txBox="1"/>
          <p:nvPr/>
        </p:nvSpPr>
        <p:spPr>
          <a:xfrm>
            <a:off x="3832583" y="5854046"/>
            <a:ext cx="4110997" cy="369332"/>
          </a:xfrm>
          <a:prstGeom prst="rect">
            <a:avLst/>
          </a:prstGeom>
          <a:noFill/>
        </p:spPr>
        <p:txBody>
          <a:bodyPr wrap="none" rtlCol="0">
            <a:spAutoFit/>
          </a:bodyPr>
          <a:lstStyle/>
          <a:p>
            <a:r>
              <a:rPr lang="en-US" dirty="0"/>
              <a:t>DSMB = data and safety monitoring board</a:t>
            </a:r>
          </a:p>
        </p:txBody>
      </p:sp>
    </p:spTree>
    <p:extLst>
      <p:ext uri="{BB962C8B-B14F-4D97-AF65-F5344CB8AC3E}">
        <p14:creationId xmlns:p14="http://schemas.microsoft.com/office/powerpoint/2010/main" val="2026786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231B50-2BC8-4886-FCC5-C0A154ECDEB5}"/>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1835390" y="871336"/>
            <a:ext cx="8764859" cy="5850546"/>
          </a:xfrm>
          <a:prstGeom prst="rect">
            <a:avLst/>
          </a:prstGeom>
          <a:noFill/>
        </p:spPr>
      </p:pic>
      <p:sp>
        <p:nvSpPr>
          <p:cNvPr id="3" name="Title 1">
            <a:extLst>
              <a:ext uri="{FF2B5EF4-FFF2-40B4-BE49-F238E27FC236}">
                <a16:creationId xmlns:a16="http://schemas.microsoft.com/office/drawing/2014/main" id="{AC2450F7-FD86-56E7-3768-2CA0AC9EC094}"/>
              </a:ext>
            </a:extLst>
          </p:cNvPr>
          <p:cNvSpPr txBox="1">
            <a:spLocks/>
          </p:cNvSpPr>
          <p:nvPr/>
        </p:nvSpPr>
        <p:spPr>
          <a:xfrm>
            <a:off x="2108906" y="-353201"/>
            <a:ext cx="8426028" cy="122396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spcAft>
                <a:spcPts val="600"/>
              </a:spcAft>
            </a:pPr>
            <a:br>
              <a:rPr lang="en-US" sz="4000" dirty="0">
                <a:solidFill>
                  <a:schemeClr val="tx1"/>
                </a:solidFill>
              </a:rPr>
            </a:br>
            <a:r>
              <a:rPr lang="en-US" sz="4000" dirty="0">
                <a:solidFill>
                  <a:schemeClr val="tx1"/>
                </a:solidFill>
              </a:rPr>
              <a:t>Duration of Follow-Up at Time of DSMB</a:t>
            </a:r>
            <a:br>
              <a:rPr lang="en-US" sz="4000" dirty="0">
                <a:solidFill>
                  <a:schemeClr val="tx1"/>
                </a:solidFill>
              </a:rPr>
            </a:br>
            <a:endParaRPr lang="en-US" sz="4000" dirty="0">
              <a:solidFill>
                <a:schemeClr val="tx1"/>
              </a:solidFill>
            </a:endParaRPr>
          </a:p>
        </p:txBody>
      </p:sp>
    </p:spTree>
    <p:extLst>
      <p:ext uri="{BB962C8B-B14F-4D97-AF65-F5344CB8AC3E}">
        <p14:creationId xmlns:p14="http://schemas.microsoft.com/office/powerpoint/2010/main" val="1369397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C09992-48AE-0721-1383-EB356B4714BC}"/>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6109819" y="1487896"/>
            <a:ext cx="6013405" cy="4299587"/>
          </a:xfrm>
          <a:prstGeom prst="rect">
            <a:avLst/>
          </a:prstGeom>
          <a:noFill/>
        </p:spPr>
      </p:pic>
      <p:sp>
        <p:nvSpPr>
          <p:cNvPr id="2" name="Title 1">
            <a:extLst>
              <a:ext uri="{FF2B5EF4-FFF2-40B4-BE49-F238E27FC236}">
                <a16:creationId xmlns:a16="http://schemas.microsoft.com/office/drawing/2014/main" id="{628421AB-FEB4-B361-36D4-2F8C48F58EDF}"/>
              </a:ext>
            </a:extLst>
          </p:cNvPr>
          <p:cNvSpPr txBox="1">
            <a:spLocks/>
          </p:cNvSpPr>
          <p:nvPr/>
        </p:nvSpPr>
        <p:spPr>
          <a:xfrm>
            <a:off x="1003610" y="458535"/>
            <a:ext cx="10184779" cy="122396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spcAft>
                <a:spcPts val="600"/>
              </a:spcAft>
            </a:pPr>
            <a:r>
              <a:rPr lang="en-US" dirty="0">
                <a:solidFill>
                  <a:schemeClr val="tx1"/>
                </a:solidFill>
              </a:rPr>
              <a:t>Primary and Key Secondary Endpoints</a:t>
            </a:r>
          </a:p>
        </p:txBody>
      </p:sp>
      <p:pic>
        <p:nvPicPr>
          <p:cNvPr id="4" name="Picture 3">
            <a:extLst>
              <a:ext uri="{FF2B5EF4-FFF2-40B4-BE49-F238E27FC236}">
                <a16:creationId xmlns:a16="http://schemas.microsoft.com/office/drawing/2014/main" id="{AC767040-9646-C882-0E1B-389531EF25A2}"/>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32418" y="1487896"/>
            <a:ext cx="6013406" cy="4299587"/>
          </a:xfrm>
          <a:prstGeom prst="rect">
            <a:avLst/>
          </a:prstGeom>
          <a:noFill/>
        </p:spPr>
      </p:pic>
      <p:sp>
        <p:nvSpPr>
          <p:cNvPr id="5" name="TextBox 4">
            <a:extLst>
              <a:ext uri="{FF2B5EF4-FFF2-40B4-BE49-F238E27FC236}">
                <a16:creationId xmlns:a16="http://schemas.microsoft.com/office/drawing/2014/main" id="{5854698C-F130-9262-F0C1-C3CE5846404B}"/>
              </a:ext>
            </a:extLst>
          </p:cNvPr>
          <p:cNvSpPr txBox="1"/>
          <p:nvPr/>
        </p:nvSpPr>
        <p:spPr>
          <a:xfrm>
            <a:off x="2735904" y="2481027"/>
            <a:ext cx="2225994" cy="461665"/>
          </a:xfrm>
          <a:prstGeom prst="rect">
            <a:avLst/>
          </a:prstGeom>
          <a:noFill/>
        </p:spPr>
        <p:txBody>
          <a:bodyPr wrap="none" rtlCol="0">
            <a:spAutoFit/>
          </a:bodyPr>
          <a:lstStyle/>
          <a:p>
            <a:r>
              <a:rPr lang="en-US" sz="2400" b="1" dirty="0"/>
              <a:t>-35% vs Placebo</a:t>
            </a:r>
          </a:p>
        </p:txBody>
      </p:sp>
      <p:sp>
        <p:nvSpPr>
          <p:cNvPr id="6" name="TextBox 5">
            <a:extLst>
              <a:ext uri="{FF2B5EF4-FFF2-40B4-BE49-F238E27FC236}">
                <a16:creationId xmlns:a16="http://schemas.microsoft.com/office/drawing/2014/main" id="{273A1033-D884-CA1A-CCA9-75759482607C}"/>
              </a:ext>
            </a:extLst>
          </p:cNvPr>
          <p:cNvSpPr txBox="1"/>
          <p:nvPr/>
        </p:nvSpPr>
        <p:spPr>
          <a:xfrm>
            <a:off x="7971625" y="2481026"/>
            <a:ext cx="2225994" cy="461665"/>
          </a:xfrm>
          <a:prstGeom prst="rect">
            <a:avLst/>
          </a:prstGeom>
          <a:noFill/>
        </p:spPr>
        <p:txBody>
          <a:bodyPr wrap="none" rtlCol="0">
            <a:spAutoFit/>
          </a:bodyPr>
          <a:lstStyle/>
          <a:p>
            <a:r>
              <a:rPr lang="en-US" sz="2400" b="1" dirty="0"/>
              <a:t>-21% vs Placebo</a:t>
            </a:r>
          </a:p>
        </p:txBody>
      </p:sp>
      <p:sp>
        <p:nvSpPr>
          <p:cNvPr id="7" name="TextBox 6">
            <a:extLst>
              <a:ext uri="{FF2B5EF4-FFF2-40B4-BE49-F238E27FC236}">
                <a16:creationId xmlns:a16="http://schemas.microsoft.com/office/drawing/2014/main" id="{B6B8F13A-C124-2D1A-374A-3A78B148598A}"/>
              </a:ext>
            </a:extLst>
          </p:cNvPr>
          <p:cNvSpPr txBox="1"/>
          <p:nvPr/>
        </p:nvSpPr>
        <p:spPr>
          <a:xfrm>
            <a:off x="9913324" y="6550223"/>
            <a:ext cx="2209900" cy="307777"/>
          </a:xfrm>
          <a:prstGeom prst="rect">
            <a:avLst/>
          </a:prstGeom>
          <a:noFill/>
        </p:spPr>
        <p:txBody>
          <a:bodyPr wrap="none" rtlCol="0">
            <a:spAutoFit/>
          </a:bodyPr>
          <a:lstStyle/>
          <a:p>
            <a:r>
              <a:rPr lang="en-US" sz="1400" dirty="0"/>
              <a:t>Grinspoon et al. NEJM 2023</a:t>
            </a:r>
          </a:p>
        </p:txBody>
      </p:sp>
    </p:spTree>
    <p:extLst>
      <p:ext uri="{BB962C8B-B14F-4D97-AF65-F5344CB8AC3E}">
        <p14:creationId xmlns:p14="http://schemas.microsoft.com/office/powerpoint/2010/main" val="2801009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9F1E-8973-A99A-6C18-53A6B302EF4B}"/>
              </a:ext>
            </a:extLst>
          </p:cNvPr>
          <p:cNvSpPr txBox="1">
            <a:spLocks/>
          </p:cNvSpPr>
          <p:nvPr/>
        </p:nvSpPr>
        <p:spPr>
          <a:xfrm>
            <a:off x="609851" y="375055"/>
            <a:ext cx="10972800" cy="10810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sz="5400" dirty="0">
                <a:solidFill>
                  <a:schemeClr val="tx1"/>
                </a:solidFill>
              </a:rPr>
              <a:t>Additional Findings</a:t>
            </a:r>
          </a:p>
        </p:txBody>
      </p:sp>
      <p:sp>
        <p:nvSpPr>
          <p:cNvPr id="3" name="Content Placeholder 2">
            <a:extLst>
              <a:ext uri="{FF2B5EF4-FFF2-40B4-BE49-F238E27FC236}">
                <a16:creationId xmlns:a16="http://schemas.microsoft.com/office/drawing/2014/main" id="{4A2949F8-C8E9-CC87-3E15-4C25DEF0D609}"/>
              </a:ext>
            </a:extLst>
          </p:cNvPr>
          <p:cNvSpPr txBox="1">
            <a:spLocks/>
          </p:cNvSpPr>
          <p:nvPr/>
        </p:nvSpPr>
        <p:spPr>
          <a:xfrm>
            <a:off x="609851" y="1579303"/>
            <a:ext cx="11458324" cy="452596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dirty="0"/>
              <a:t>Greater than 80% in both groups remained in follow up </a:t>
            </a:r>
          </a:p>
          <a:p>
            <a:pPr>
              <a:spcAft>
                <a:spcPts val="600"/>
              </a:spcAft>
            </a:pPr>
            <a:r>
              <a:rPr lang="en-US" dirty="0"/>
              <a:t>Adherence was </a:t>
            </a:r>
            <a:r>
              <a:rPr lang="en-US" i="1" dirty="0"/>
              <a:t>very</a:t>
            </a:r>
            <a:r>
              <a:rPr lang="en-US" dirty="0"/>
              <a:t> </a:t>
            </a:r>
            <a:r>
              <a:rPr lang="en-US" i="1" dirty="0"/>
              <a:t>good to excellent </a:t>
            </a:r>
            <a:r>
              <a:rPr lang="en-US" dirty="0"/>
              <a:t>in the great majority of participants </a:t>
            </a:r>
          </a:p>
          <a:p>
            <a:pPr>
              <a:spcAft>
                <a:spcPts val="600"/>
              </a:spcAft>
            </a:pPr>
            <a:r>
              <a:rPr lang="en-US" dirty="0"/>
              <a:t>Adverse event-related discontinuation was low in each group (2% vs 1% </a:t>
            </a:r>
            <a:r>
              <a:rPr lang="en-US" dirty="0" err="1"/>
              <a:t>pitavastatin</a:t>
            </a:r>
            <a:r>
              <a:rPr lang="en-US" dirty="0"/>
              <a:t> vs placebo)</a:t>
            </a:r>
          </a:p>
          <a:p>
            <a:pPr>
              <a:spcAft>
                <a:spcPts val="600"/>
              </a:spcAft>
            </a:pPr>
            <a:r>
              <a:rPr lang="en-US" dirty="0"/>
              <a:t>Clinical initiation of a non-study statin occurred in 5.7% </a:t>
            </a:r>
            <a:r>
              <a:rPr lang="en-US" dirty="0" err="1"/>
              <a:t>pitavastatin</a:t>
            </a:r>
            <a:r>
              <a:rPr lang="en-US" dirty="0"/>
              <a:t> and 9.6% of placebo-treated participants, below threshold of concern</a:t>
            </a:r>
          </a:p>
          <a:p>
            <a:pPr>
              <a:spcAft>
                <a:spcPts val="600"/>
              </a:spcAft>
            </a:pPr>
            <a:r>
              <a:rPr lang="en-US" dirty="0"/>
              <a:t>All events adjudicated vis a vis relationship to COVID; only one MACE event was definitely related to COVID.</a:t>
            </a:r>
          </a:p>
          <a:p>
            <a:pPr marL="0" indent="0">
              <a:buFont typeface="Arial" pitchFamily="34" charset="0"/>
              <a:buNone/>
            </a:pPr>
            <a:endParaRPr lang="en-US" dirty="0"/>
          </a:p>
        </p:txBody>
      </p:sp>
    </p:spTree>
    <p:extLst>
      <p:ext uri="{BB962C8B-B14F-4D97-AF65-F5344CB8AC3E}">
        <p14:creationId xmlns:p14="http://schemas.microsoft.com/office/powerpoint/2010/main" val="1983362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with low confidence">
            <a:extLst>
              <a:ext uri="{FF2B5EF4-FFF2-40B4-BE49-F238E27FC236}">
                <a16:creationId xmlns:a16="http://schemas.microsoft.com/office/drawing/2014/main" id="{369896A1-7E08-7F54-FF6E-868A36B0D3DF}"/>
              </a:ext>
            </a:extLst>
          </p:cNvPr>
          <p:cNvPicPr>
            <a:picLocks noChangeAspect="1"/>
          </p:cNvPicPr>
          <p:nvPr/>
        </p:nvPicPr>
        <p:blipFill>
          <a:blip r:embed="rId3"/>
          <a:stretch>
            <a:fillRect/>
          </a:stretch>
        </p:blipFill>
        <p:spPr>
          <a:xfrm>
            <a:off x="1040577" y="992880"/>
            <a:ext cx="10110845" cy="5434580"/>
          </a:xfrm>
          <a:prstGeom prst="rect">
            <a:avLst/>
          </a:prstGeom>
          <a:noFill/>
        </p:spPr>
      </p:pic>
      <p:sp>
        <p:nvSpPr>
          <p:cNvPr id="2" name="Title 1">
            <a:extLst>
              <a:ext uri="{FF2B5EF4-FFF2-40B4-BE49-F238E27FC236}">
                <a16:creationId xmlns:a16="http://schemas.microsoft.com/office/drawing/2014/main" id="{FEF948F7-B9CB-4932-BACE-52DAC257CF95}"/>
              </a:ext>
            </a:extLst>
          </p:cNvPr>
          <p:cNvSpPr txBox="1">
            <a:spLocks/>
          </p:cNvSpPr>
          <p:nvPr/>
        </p:nvSpPr>
        <p:spPr>
          <a:xfrm>
            <a:off x="1210338" y="192403"/>
            <a:ext cx="9771321" cy="122396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spcAft>
                <a:spcPts val="600"/>
              </a:spcAft>
            </a:pPr>
            <a:r>
              <a:rPr lang="en-US" dirty="0">
                <a:solidFill>
                  <a:schemeClr val="tx1"/>
                </a:solidFill>
              </a:rPr>
              <a:t>Primary Endpoints and MACE Components </a:t>
            </a:r>
          </a:p>
        </p:txBody>
      </p:sp>
      <p:sp>
        <p:nvSpPr>
          <p:cNvPr id="4" name="TextBox 3">
            <a:extLst>
              <a:ext uri="{FF2B5EF4-FFF2-40B4-BE49-F238E27FC236}">
                <a16:creationId xmlns:a16="http://schemas.microsoft.com/office/drawing/2014/main" id="{66D8D351-46B4-78ED-8373-1F35A7CB3E46}"/>
              </a:ext>
            </a:extLst>
          </p:cNvPr>
          <p:cNvSpPr txBox="1"/>
          <p:nvPr/>
        </p:nvSpPr>
        <p:spPr>
          <a:xfrm>
            <a:off x="9982100" y="6550223"/>
            <a:ext cx="2209900" cy="307777"/>
          </a:xfrm>
          <a:prstGeom prst="rect">
            <a:avLst/>
          </a:prstGeom>
          <a:noFill/>
        </p:spPr>
        <p:txBody>
          <a:bodyPr wrap="none" rtlCol="0">
            <a:spAutoFit/>
          </a:bodyPr>
          <a:lstStyle/>
          <a:p>
            <a:r>
              <a:rPr lang="en-US" sz="1400" dirty="0"/>
              <a:t>Grinspoon et al. NEJM 2023</a:t>
            </a:r>
          </a:p>
        </p:txBody>
      </p:sp>
    </p:spTree>
    <p:extLst>
      <p:ext uri="{BB962C8B-B14F-4D97-AF65-F5344CB8AC3E}">
        <p14:creationId xmlns:p14="http://schemas.microsoft.com/office/powerpoint/2010/main" val="185593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6405-B631-8AD3-0EF2-9A36585164AB}"/>
              </a:ext>
            </a:extLst>
          </p:cNvPr>
          <p:cNvSpPr txBox="1">
            <a:spLocks/>
          </p:cNvSpPr>
          <p:nvPr/>
        </p:nvSpPr>
        <p:spPr>
          <a:xfrm>
            <a:off x="1066237" y="53696"/>
            <a:ext cx="10165278"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dirty="0">
                <a:solidFill>
                  <a:schemeClr val="tx1"/>
                </a:solidFill>
              </a:rPr>
              <a:t>Robust Effect Controlling for ASCVD Score and Other Factors</a:t>
            </a:r>
          </a:p>
        </p:txBody>
      </p:sp>
      <p:pic>
        <p:nvPicPr>
          <p:cNvPr id="3" name="Picture 2">
            <a:extLst>
              <a:ext uri="{FF2B5EF4-FFF2-40B4-BE49-F238E27FC236}">
                <a16:creationId xmlns:a16="http://schemas.microsoft.com/office/drawing/2014/main" id="{35303982-A1E8-1597-DE81-32E2644A63F5}"/>
              </a:ext>
            </a:extLst>
          </p:cNvPr>
          <p:cNvPicPr>
            <a:picLocks noChangeAspect="1"/>
          </p:cNvPicPr>
          <p:nvPr/>
        </p:nvPicPr>
        <p:blipFill>
          <a:blip r:embed="rId3"/>
          <a:stretch>
            <a:fillRect/>
          </a:stretch>
        </p:blipFill>
        <p:spPr>
          <a:xfrm>
            <a:off x="230599" y="991014"/>
            <a:ext cx="11836554" cy="5074692"/>
          </a:xfrm>
          <a:prstGeom prst="rect">
            <a:avLst/>
          </a:prstGeom>
        </p:spPr>
      </p:pic>
      <p:sp>
        <p:nvSpPr>
          <p:cNvPr id="4" name="TextBox 3">
            <a:extLst>
              <a:ext uri="{FF2B5EF4-FFF2-40B4-BE49-F238E27FC236}">
                <a16:creationId xmlns:a16="http://schemas.microsoft.com/office/drawing/2014/main" id="{A808835E-00E8-5B5E-165A-C680F7FC893A}"/>
              </a:ext>
            </a:extLst>
          </p:cNvPr>
          <p:cNvSpPr txBox="1"/>
          <p:nvPr/>
        </p:nvSpPr>
        <p:spPr>
          <a:xfrm>
            <a:off x="323138" y="5058620"/>
            <a:ext cx="7195130" cy="707886"/>
          </a:xfrm>
          <a:prstGeom prst="rect">
            <a:avLst/>
          </a:prstGeom>
          <a:noFill/>
        </p:spPr>
        <p:txBody>
          <a:bodyPr wrap="square" rtlCol="0">
            <a:spAutoFit/>
          </a:bodyPr>
          <a:lstStyle/>
          <a:p>
            <a:r>
              <a:rPr lang="en-US" sz="2000" b="1" i="0" u="none" strike="noStrike" baseline="0" dirty="0">
                <a:solidFill>
                  <a:srgbClr val="000000"/>
                </a:solidFill>
                <a:cs typeface="Calibri" panose="020F0502020204030204" pitchFamily="34" charset="0"/>
              </a:rPr>
              <a:t>Adjusted for: age, race, smoking, hypertension, LDL-C,</a:t>
            </a:r>
          </a:p>
          <a:p>
            <a:r>
              <a:rPr lang="en-US" sz="2000" b="1" i="0" u="none" strike="noStrike" baseline="0" dirty="0">
                <a:solidFill>
                  <a:srgbClr val="000000"/>
                </a:solidFill>
                <a:cs typeface="Calibri" panose="020F0502020204030204" pitchFamily="34" charset="0"/>
              </a:rPr>
              <a:t>nadir CD4, total ART duration and GBD region as covariates. </a:t>
            </a:r>
            <a:endParaRPr lang="en-US" sz="2000" b="1" dirty="0">
              <a:cs typeface="Calibri" panose="020F0502020204030204" pitchFamily="34" charset="0"/>
            </a:endParaRPr>
          </a:p>
        </p:txBody>
      </p:sp>
      <p:sp>
        <p:nvSpPr>
          <p:cNvPr id="5" name="TextBox 4">
            <a:extLst>
              <a:ext uri="{FF2B5EF4-FFF2-40B4-BE49-F238E27FC236}">
                <a16:creationId xmlns:a16="http://schemas.microsoft.com/office/drawing/2014/main" id="{5FAAFE57-E757-7098-5713-54B8733E07B5}"/>
              </a:ext>
            </a:extLst>
          </p:cNvPr>
          <p:cNvSpPr txBox="1"/>
          <p:nvPr/>
        </p:nvSpPr>
        <p:spPr>
          <a:xfrm>
            <a:off x="9913324" y="6550223"/>
            <a:ext cx="2209900" cy="307777"/>
          </a:xfrm>
          <a:prstGeom prst="rect">
            <a:avLst/>
          </a:prstGeom>
          <a:noFill/>
        </p:spPr>
        <p:txBody>
          <a:bodyPr wrap="none" rtlCol="0">
            <a:spAutoFit/>
          </a:bodyPr>
          <a:lstStyle/>
          <a:p>
            <a:r>
              <a:rPr lang="en-US" sz="1400" dirty="0"/>
              <a:t>Grinspoon et al. NEJM 2023</a:t>
            </a:r>
          </a:p>
        </p:txBody>
      </p:sp>
    </p:spTree>
    <p:extLst>
      <p:ext uri="{BB962C8B-B14F-4D97-AF65-F5344CB8AC3E}">
        <p14:creationId xmlns:p14="http://schemas.microsoft.com/office/powerpoint/2010/main" val="410879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FAB5B8-9525-939D-C37A-58844CBA4D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326" y="0"/>
            <a:ext cx="6858000" cy="6858000"/>
          </a:xfrm>
          <a:prstGeom prst="rect">
            <a:avLst/>
          </a:prstGeom>
        </p:spPr>
      </p:pic>
      <p:sp>
        <p:nvSpPr>
          <p:cNvPr id="8" name="Title 1">
            <a:extLst>
              <a:ext uri="{FF2B5EF4-FFF2-40B4-BE49-F238E27FC236}">
                <a16:creationId xmlns:a16="http://schemas.microsoft.com/office/drawing/2014/main" id="{D02FBC25-654C-5C86-E3F2-EB59E5317A42}"/>
              </a:ext>
            </a:extLst>
          </p:cNvPr>
          <p:cNvSpPr txBox="1">
            <a:spLocks/>
          </p:cNvSpPr>
          <p:nvPr/>
        </p:nvSpPr>
        <p:spPr>
          <a:xfrm>
            <a:off x="7582819" y="612844"/>
            <a:ext cx="3988856"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dirty="0">
                <a:solidFill>
                  <a:schemeClr val="tx1"/>
                </a:solidFill>
              </a:rPr>
              <a:t>Effects on Key Subgroups</a:t>
            </a:r>
          </a:p>
        </p:txBody>
      </p:sp>
      <p:sp>
        <p:nvSpPr>
          <p:cNvPr id="9" name="TextBox 8">
            <a:extLst>
              <a:ext uri="{FF2B5EF4-FFF2-40B4-BE49-F238E27FC236}">
                <a16:creationId xmlns:a16="http://schemas.microsoft.com/office/drawing/2014/main" id="{3C5FA917-05F5-9FCA-C67A-4A3A4DB2EE18}"/>
              </a:ext>
            </a:extLst>
          </p:cNvPr>
          <p:cNvSpPr txBox="1"/>
          <p:nvPr/>
        </p:nvSpPr>
        <p:spPr>
          <a:xfrm>
            <a:off x="7478326" y="1997839"/>
            <a:ext cx="4713674"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Very consistent affect across major subgroups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No treatment modification based on LDL, age, sex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Generally consistent effects across race and GBD regions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No treatment modification based on CD4, nadir CD4, HIV RNA, ART Duration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9695C43-6443-42FA-9069-C26470C238AA}"/>
              </a:ext>
            </a:extLst>
          </p:cNvPr>
          <p:cNvSpPr txBox="1"/>
          <p:nvPr/>
        </p:nvSpPr>
        <p:spPr>
          <a:xfrm>
            <a:off x="7751458" y="6077038"/>
            <a:ext cx="3115020" cy="369332"/>
          </a:xfrm>
          <a:prstGeom prst="rect">
            <a:avLst/>
          </a:prstGeom>
          <a:noFill/>
        </p:spPr>
        <p:txBody>
          <a:bodyPr wrap="none" rtlCol="0">
            <a:spAutoFit/>
          </a:bodyPr>
          <a:lstStyle/>
          <a:p>
            <a:r>
              <a:rPr lang="en-US" dirty="0"/>
              <a:t>GBD = global burden of disease</a:t>
            </a:r>
          </a:p>
        </p:txBody>
      </p:sp>
      <p:sp>
        <p:nvSpPr>
          <p:cNvPr id="2" name="TextBox 1">
            <a:extLst>
              <a:ext uri="{FF2B5EF4-FFF2-40B4-BE49-F238E27FC236}">
                <a16:creationId xmlns:a16="http://schemas.microsoft.com/office/drawing/2014/main" id="{2E68D7B5-1BCC-FDA8-F767-A0D4171A7FAA}"/>
              </a:ext>
            </a:extLst>
          </p:cNvPr>
          <p:cNvSpPr txBox="1"/>
          <p:nvPr/>
        </p:nvSpPr>
        <p:spPr>
          <a:xfrm>
            <a:off x="9913324" y="6550223"/>
            <a:ext cx="2209900" cy="307777"/>
          </a:xfrm>
          <a:prstGeom prst="rect">
            <a:avLst/>
          </a:prstGeom>
          <a:noFill/>
        </p:spPr>
        <p:txBody>
          <a:bodyPr wrap="none" rtlCol="0">
            <a:spAutoFit/>
          </a:bodyPr>
          <a:lstStyle/>
          <a:p>
            <a:r>
              <a:rPr lang="en-US" sz="1400" dirty="0"/>
              <a:t>Grinspoon et al. NEJM 2023</a:t>
            </a:r>
          </a:p>
        </p:txBody>
      </p:sp>
    </p:spTree>
    <p:extLst>
      <p:ext uri="{BB962C8B-B14F-4D97-AF65-F5344CB8AC3E}">
        <p14:creationId xmlns:p14="http://schemas.microsoft.com/office/powerpoint/2010/main" val="1620339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53174A-8590-A432-996A-BF6F4D76988A}"/>
              </a:ext>
            </a:extLst>
          </p:cNvPr>
          <p:cNvSpPr txBox="1"/>
          <p:nvPr/>
        </p:nvSpPr>
        <p:spPr>
          <a:xfrm>
            <a:off x="2714020" y="-5553"/>
            <a:ext cx="73533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latin typeface="+mj-lt"/>
                <a:ea typeface="Verdana" panose="020B0604030504040204" pitchFamily="34" charset="0"/>
                <a:cs typeface="+mn-cs"/>
              </a:rPr>
              <a:t>REPRIEVE Population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latin typeface="+mj-lt"/>
                <a:ea typeface="Verdana" panose="020B0604030504040204" pitchFamily="34" charset="0"/>
                <a:cs typeface="+mn-cs"/>
              </a:rPr>
              <a:t>Baseline Characteristics by Sex </a:t>
            </a:r>
          </a:p>
        </p:txBody>
      </p:sp>
      <p:graphicFrame>
        <p:nvGraphicFramePr>
          <p:cNvPr id="8" name="Table 8">
            <a:extLst>
              <a:ext uri="{FF2B5EF4-FFF2-40B4-BE49-F238E27FC236}">
                <a16:creationId xmlns:a16="http://schemas.microsoft.com/office/drawing/2014/main" id="{35713598-8051-6F42-9742-21132A85DE95}"/>
              </a:ext>
            </a:extLst>
          </p:cNvPr>
          <p:cNvGraphicFramePr>
            <a:graphicFrameLocks noGrp="1"/>
          </p:cNvGraphicFramePr>
          <p:nvPr>
            <p:extLst>
              <p:ext uri="{D42A27DB-BD31-4B8C-83A1-F6EECF244321}">
                <p14:modId xmlns:p14="http://schemas.microsoft.com/office/powerpoint/2010/main" val="2760393208"/>
              </p:ext>
            </p:extLst>
          </p:nvPr>
        </p:nvGraphicFramePr>
        <p:xfrm>
          <a:off x="87085" y="1217580"/>
          <a:ext cx="12017829" cy="4909174"/>
        </p:xfrm>
        <a:graphic>
          <a:graphicData uri="http://schemas.openxmlformats.org/drawingml/2006/table">
            <a:tbl>
              <a:tblPr firstRow="1" bandRow="1">
                <a:tableStyleId>{5940675A-B579-460E-94D1-54222C63F5DA}</a:tableStyleId>
              </a:tblPr>
              <a:tblGrid>
                <a:gridCol w="3412205">
                  <a:extLst>
                    <a:ext uri="{9D8B030D-6E8A-4147-A177-3AD203B41FA5}">
                      <a16:colId xmlns:a16="http://schemas.microsoft.com/office/drawing/2014/main" val="1058413462"/>
                    </a:ext>
                  </a:extLst>
                </a:gridCol>
                <a:gridCol w="3025918">
                  <a:extLst>
                    <a:ext uri="{9D8B030D-6E8A-4147-A177-3AD203B41FA5}">
                      <a16:colId xmlns:a16="http://schemas.microsoft.com/office/drawing/2014/main" val="1237733026"/>
                    </a:ext>
                  </a:extLst>
                </a:gridCol>
                <a:gridCol w="1834865">
                  <a:extLst>
                    <a:ext uri="{9D8B030D-6E8A-4147-A177-3AD203B41FA5}">
                      <a16:colId xmlns:a16="http://schemas.microsoft.com/office/drawing/2014/main" val="3374730330"/>
                    </a:ext>
                  </a:extLst>
                </a:gridCol>
                <a:gridCol w="1963627">
                  <a:extLst>
                    <a:ext uri="{9D8B030D-6E8A-4147-A177-3AD203B41FA5}">
                      <a16:colId xmlns:a16="http://schemas.microsoft.com/office/drawing/2014/main" val="750189231"/>
                    </a:ext>
                  </a:extLst>
                </a:gridCol>
                <a:gridCol w="1781214">
                  <a:extLst>
                    <a:ext uri="{9D8B030D-6E8A-4147-A177-3AD203B41FA5}">
                      <a16:colId xmlns:a16="http://schemas.microsoft.com/office/drawing/2014/main" val="3476464172"/>
                    </a:ext>
                  </a:extLst>
                </a:gridCol>
              </a:tblGrid>
              <a:tr h="355903">
                <a:tc>
                  <a:txBody>
                    <a:bodyPr/>
                    <a:lstStyle/>
                    <a:p>
                      <a:endParaRPr lang="en-US" sz="1800" dirty="0">
                        <a:latin typeface="+mn-lt"/>
                        <a:ea typeface="Verdana" panose="020B0604030504040204" pitchFamily="34" charset="0"/>
                      </a:endParaRPr>
                    </a:p>
                  </a:txBody>
                  <a:tcPr/>
                </a:tc>
                <a:tc>
                  <a:txBody>
                    <a:bodyPr/>
                    <a:lstStyle/>
                    <a:p>
                      <a:endParaRPr lang="en-US" sz="1800" dirty="0">
                        <a:latin typeface="+mn-lt"/>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       Total </a:t>
                      </a:r>
                      <a:endParaRPr lang="en-US" sz="1800" dirty="0">
                        <a:solidFill>
                          <a:schemeClr val="tx1"/>
                        </a:solidFill>
                        <a:latin typeface="+mn-lt"/>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3">
                              <a:lumMod val="75000"/>
                            </a:schemeClr>
                          </a:solidFill>
                        </a:rPr>
                        <a:t>Men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3">
                              <a:lumMod val="75000"/>
                            </a:schemeClr>
                          </a:solidFill>
                        </a:rPr>
                        <a:t>(N=5350)</a:t>
                      </a:r>
                      <a:endParaRPr lang="en-US" sz="1800" b="1" dirty="0">
                        <a:solidFill>
                          <a:schemeClr val="accent3">
                            <a:lumMod val="75000"/>
                          </a:schemeClr>
                        </a:solidFill>
                        <a:latin typeface="+mn-lt"/>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CC99"/>
                          </a:solidFill>
                        </a:rPr>
                        <a:t>Women                            (N= 2419)</a:t>
                      </a:r>
                      <a:endParaRPr lang="en-US" sz="1800" b="1" dirty="0">
                        <a:solidFill>
                          <a:srgbClr val="00CC99"/>
                        </a:solidFill>
                        <a:latin typeface="+mn-lt"/>
                        <a:ea typeface="Verdana" panose="020B0604030504040204" pitchFamily="34" charset="0"/>
                      </a:endParaRPr>
                    </a:p>
                  </a:txBody>
                  <a:tcPr/>
                </a:tc>
                <a:extLst>
                  <a:ext uri="{0D108BD9-81ED-4DB2-BD59-A6C34878D82A}">
                    <a16:rowId xmlns:a16="http://schemas.microsoft.com/office/drawing/2014/main" val="2471794639"/>
                  </a:ext>
                </a:extLst>
              </a:tr>
              <a:tr h="355903">
                <a:tc>
                  <a:txBody>
                    <a:bodyPr/>
                    <a:lstStyle/>
                    <a:p>
                      <a:r>
                        <a:rPr lang="en-US" sz="1800" b="1" dirty="0"/>
                        <a:t>Age </a:t>
                      </a:r>
                      <a:r>
                        <a:rPr lang="en-US" sz="1800" b="0" dirty="0"/>
                        <a:t>(years)</a:t>
                      </a:r>
                      <a:endParaRPr lang="en-US" sz="1800" b="0" dirty="0">
                        <a:latin typeface="+mn-lt"/>
                        <a:ea typeface="Verdana" panose="020B0604030504040204" pitchFamily="34" charset="0"/>
                      </a:endParaRPr>
                    </a:p>
                  </a:txBody>
                  <a:tcPr/>
                </a:tc>
                <a:tc>
                  <a:txBody>
                    <a:bodyPr/>
                    <a:lstStyle/>
                    <a:p>
                      <a:r>
                        <a:rPr lang="en-US" sz="1800" dirty="0"/>
                        <a:t>Median (Q1-Q3)</a:t>
                      </a:r>
                      <a:endParaRPr lang="en-US" sz="1800" dirty="0">
                        <a:latin typeface="+mn-lt"/>
                        <a:ea typeface="Verdana" panose="020B0604030504040204" pitchFamily="34" charset="0"/>
                      </a:endParaRPr>
                    </a:p>
                  </a:txBody>
                  <a:tcPr/>
                </a:tc>
                <a:tc>
                  <a:txBody>
                    <a:bodyPr/>
                    <a:lstStyle/>
                    <a:p>
                      <a:pPr algn="ctr"/>
                      <a:r>
                        <a:rPr lang="en-US" sz="1800" dirty="0"/>
                        <a:t>50 (45, 55)</a:t>
                      </a:r>
                      <a:endParaRPr lang="en-US" sz="1800" dirty="0">
                        <a:latin typeface="+mn-lt"/>
                        <a:ea typeface="Verdana" panose="020B0604030504040204" pitchFamily="34" charset="0"/>
                      </a:endParaRPr>
                    </a:p>
                  </a:txBody>
                  <a:tcPr/>
                </a:tc>
                <a:tc>
                  <a:txBody>
                    <a:bodyPr/>
                    <a:lstStyle/>
                    <a:p>
                      <a:pPr algn="ctr"/>
                      <a:r>
                        <a:rPr lang="en-US" sz="1800" b="1" dirty="0">
                          <a:solidFill>
                            <a:schemeClr val="accent3">
                              <a:lumMod val="75000"/>
                            </a:schemeClr>
                          </a:solidFill>
                        </a:rPr>
                        <a:t>50 (46, 55)</a:t>
                      </a:r>
                      <a:endParaRPr lang="en-US" sz="1800" b="1" dirty="0">
                        <a:solidFill>
                          <a:schemeClr val="accent3">
                            <a:lumMod val="75000"/>
                          </a:schemeClr>
                        </a:solidFill>
                        <a:latin typeface="+mn-lt"/>
                        <a:ea typeface="Verdana" panose="020B0604030504040204" pitchFamily="34" charset="0"/>
                      </a:endParaRPr>
                    </a:p>
                  </a:txBody>
                  <a:tcPr/>
                </a:tc>
                <a:tc>
                  <a:txBody>
                    <a:bodyPr/>
                    <a:lstStyle/>
                    <a:p>
                      <a:pPr algn="ctr"/>
                      <a:r>
                        <a:rPr lang="en-US" sz="1800" b="1" dirty="0">
                          <a:solidFill>
                            <a:srgbClr val="00CC99"/>
                          </a:solidFill>
                        </a:rPr>
                        <a:t>49 (44, 55)</a:t>
                      </a:r>
                      <a:endParaRPr lang="en-US" sz="1800" b="1" dirty="0">
                        <a:solidFill>
                          <a:srgbClr val="00CC99"/>
                        </a:solidFill>
                        <a:latin typeface="+mn-lt"/>
                        <a:ea typeface="Verdana" panose="020B0604030504040204" pitchFamily="34" charset="0"/>
                      </a:endParaRPr>
                    </a:p>
                  </a:txBody>
                  <a:tcPr/>
                </a:tc>
                <a:extLst>
                  <a:ext uri="{0D108BD9-81ED-4DB2-BD59-A6C34878D82A}">
                    <a16:rowId xmlns:a16="http://schemas.microsoft.com/office/drawing/2014/main" val="4054268187"/>
                  </a:ext>
                </a:extLst>
              </a:tr>
              <a:tr h="355903">
                <a:tc>
                  <a:txBody>
                    <a:bodyPr/>
                    <a:lstStyle/>
                    <a:p>
                      <a:r>
                        <a:rPr lang="en-US" sz="1800" b="1" dirty="0"/>
                        <a:t>Race</a:t>
                      </a:r>
                      <a:endParaRPr lang="en-US" sz="1800" b="1" dirty="0">
                        <a:latin typeface="+mn-lt"/>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Black/African-American, N (%)</a:t>
                      </a:r>
                      <a:endParaRPr lang="en-US" sz="1800" dirty="0">
                        <a:latin typeface="+mn-lt"/>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41%</a:t>
                      </a:r>
                      <a:endParaRPr lang="en-US" sz="1800" dirty="0">
                        <a:latin typeface="+mn-lt"/>
                        <a:ea typeface="Verdana" panose="020B0604030504040204" pitchFamily="34" charset="0"/>
                      </a:endParaRPr>
                    </a:p>
                  </a:txBody>
                  <a:tcPr/>
                </a:tc>
                <a:tc>
                  <a:txBody>
                    <a:bodyPr/>
                    <a:lstStyle/>
                    <a:p>
                      <a:pPr algn="ctr"/>
                      <a:r>
                        <a:rPr lang="en-US" sz="1800" b="1" dirty="0">
                          <a:solidFill>
                            <a:schemeClr val="accent3">
                              <a:lumMod val="75000"/>
                            </a:schemeClr>
                          </a:solidFill>
                        </a:rPr>
                        <a:t>34%</a:t>
                      </a:r>
                      <a:endParaRPr lang="en-US" sz="1800" b="1" dirty="0">
                        <a:solidFill>
                          <a:schemeClr val="accent3">
                            <a:lumMod val="75000"/>
                          </a:schemeClr>
                        </a:solidFill>
                        <a:latin typeface="+mn-lt"/>
                        <a:ea typeface="Verdana" panose="020B0604030504040204" pitchFamily="34" charset="0"/>
                      </a:endParaRPr>
                    </a:p>
                  </a:txBody>
                  <a:tcPr/>
                </a:tc>
                <a:tc>
                  <a:txBody>
                    <a:bodyPr/>
                    <a:lstStyle/>
                    <a:p>
                      <a:pPr algn="ctr"/>
                      <a:r>
                        <a:rPr lang="en-US" sz="1800" b="1" dirty="0">
                          <a:solidFill>
                            <a:srgbClr val="00CC99"/>
                          </a:solidFill>
                        </a:rPr>
                        <a:t>58%</a:t>
                      </a:r>
                      <a:endParaRPr lang="en-US" sz="1800" b="1" dirty="0">
                        <a:solidFill>
                          <a:srgbClr val="00CC99"/>
                        </a:solidFill>
                        <a:latin typeface="+mn-lt"/>
                        <a:ea typeface="Verdana" panose="020B0604030504040204" pitchFamily="34" charset="0"/>
                      </a:endParaRPr>
                    </a:p>
                  </a:txBody>
                  <a:tcPr/>
                </a:tc>
                <a:extLst>
                  <a:ext uri="{0D108BD9-81ED-4DB2-BD59-A6C34878D82A}">
                    <a16:rowId xmlns:a16="http://schemas.microsoft.com/office/drawing/2014/main" val="216458767"/>
                  </a:ext>
                </a:extLst>
              </a:tr>
              <a:tr h="438784">
                <a:tc>
                  <a:txBody>
                    <a:bodyPr/>
                    <a:lstStyle/>
                    <a:p>
                      <a:endParaRPr lang="en-US" sz="1800" b="1" dirty="0">
                        <a:latin typeface="+mn-lt"/>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White, N (%)</a:t>
                      </a:r>
                      <a:endParaRPr lang="en-US" sz="1800" dirty="0">
                        <a:latin typeface="+mn-lt"/>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35%</a:t>
                      </a:r>
                      <a:endParaRPr lang="en-US" sz="1800" dirty="0">
                        <a:latin typeface="+mn-lt"/>
                        <a:ea typeface="Verdana" panose="020B0604030504040204" pitchFamily="34" charset="0"/>
                      </a:endParaRPr>
                    </a:p>
                  </a:txBody>
                  <a:tcPr/>
                </a:tc>
                <a:tc>
                  <a:txBody>
                    <a:bodyPr/>
                    <a:lstStyle/>
                    <a:p>
                      <a:pPr algn="ctr"/>
                      <a:r>
                        <a:rPr lang="en-US" sz="1800" b="1" dirty="0">
                          <a:solidFill>
                            <a:schemeClr val="accent3">
                              <a:lumMod val="75000"/>
                            </a:schemeClr>
                          </a:solidFill>
                        </a:rPr>
                        <a:t>44%</a:t>
                      </a:r>
                      <a:endParaRPr lang="en-US" sz="1800" b="1" dirty="0">
                        <a:solidFill>
                          <a:schemeClr val="accent3">
                            <a:lumMod val="75000"/>
                          </a:schemeClr>
                        </a:solidFill>
                        <a:latin typeface="+mn-lt"/>
                        <a:ea typeface="Verdana" panose="020B0604030504040204" pitchFamily="34" charset="0"/>
                      </a:endParaRPr>
                    </a:p>
                  </a:txBody>
                  <a:tcPr/>
                </a:tc>
                <a:tc>
                  <a:txBody>
                    <a:bodyPr/>
                    <a:lstStyle/>
                    <a:p>
                      <a:pPr algn="ctr"/>
                      <a:r>
                        <a:rPr lang="en-US" sz="1800" b="1" dirty="0">
                          <a:solidFill>
                            <a:srgbClr val="00CC99"/>
                          </a:solidFill>
                        </a:rPr>
                        <a:t>15%</a:t>
                      </a:r>
                      <a:endParaRPr lang="en-US" sz="1800" b="1" dirty="0">
                        <a:solidFill>
                          <a:srgbClr val="00CC99"/>
                        </a:solidFill>
                        <a:latin typeface="+mn-lt"/>
                        <a:ea typeface="Verdana" panose="020B0604030504040204" pitchFamily="34" charset="0"/>
                      </a:endParaRPr>
                    </a:p>
                  </a:txBody>
                  <a:tcPr/>
                </a:tc>
                <a:extLst>
                  <a:ext uri="{0D108BD9-81ED-4DB2-BD59-A6C34878D82A}">
                    <a16:rowId xmlns:a16="http://schemas.microsoft.com/office/drawing/2014/main" val="3611842992"/>
                  </a:ext>
                </a:extLst>
              </a:tr>
              <a:tr h="360048">
                <a:tc>
                  <a:txBody>
                    <a:bodyPr/>
                    <a:lstStyle/>
                    <a:p>
                      <a:endParaRPr lang="en-US" sz="1800" b="1" dirty="0">
                        <a:latin typeface="+mn-lt"/>
                        <a:ea typeface="Verdana" panose="020B0604030504040204" pitchFamily="34" charset="0"/>
                      </a:endParaRPr>
                    </a:p>
                  </a:txBody>
                  <a:tcPr/>
                </a:tc>
                <a:tc>
                  <a:txBody>
                    <a:bodyPr/>
                    <a:lstStyle/>
                    <a:p>
                      <a:r>
                        <a:rPr lang="en-US" sz="1800" dirty="0"/>
                        <a:t>Asian, N (%)</a:t>
                      </a:r>
                      <a:endParaRPr lang="en-US" sz="1800" dirty="0">
                        <a:latin typeface="+mn-lt"/>
                        <a:ea typeface="Verdana" panose="020B0604030504040204" pitchFamily="34" charset="0"/>
                      </a:endParaRPr>
                    </a:p>
                  </a:txBody>
                  <a:tcPr/>
                </a:tc>
                <a:tc>
                  <a:txBody>
                    <a:bodyPr/>
                    <a:lstStyle/>
                    <a:p>
                      <a:pPr algn="ctr"/>
                      <a:r>
                        <a:rPr lang="en-US" sz="1800" dirty="0"/>
                        <a:t>15%</a:t>
                      </a:r>
                      <a:endParaRPr lang="en-US" sz="1800" dirty="0">
                        <a:latin typeface="+mn-lt"/>
                        <a:ea typeface="Verdana" panose="020B0604030504040204" pitchFamily="34" charset="0"/>
                      </a:endParaRPr>
                    </a:p>
                  </a:txBody>
                  <a:tcPr/>
                </a:tc>
                <a:tc>
                  <a:txBody>
                    <a:bodyPr/>
                    <a:lstStyle/>
                    <a:p>
                      <a:pPr algn="ctr"/>
                      <a:r>
                        <a:rPr lang="en-US" sz="1800" b="1" dirty="0">
                          <a:solidFill>
                            <a:schemeClr val="accent3">
                              <a:lumMod val="75000"/>
                            </a:schemeClr>
                          </a:solidFill>
                        </a:rPr>
                        <a:t>13%</a:t>
                      </a:r>
                      <a:endParaRPr lang="en-US" sz="1800" b="1" dirty="0">
                        <a:solidFill>
                          <a:schemeClr val="accent3">
                            <a:lumMod val="75000"/>
                          </a:schemeClr>
                        </a:solidFill>
                        <a:latin typeface="+mn-lt"/>
                        <a:ea typeface="Verdana" panose="020B0604030504040204" pitchFamily="34" charset="0"/>
                      </a:endParaRPr>
                    </a:p>
                  </a:txBody>
                  <a:tcPr/>
                </a:tc>
                <a:tc>
                  <a:txBody>
                    <a:bodyPr/>
                    <a:lstStyle/>
                    <a:p>
                      <a:pPr algn="ctr"/>
                      <a:r>
                        <a:rPr lang="en-US" sz="1800" b="1" dirty="0">
                          <a:solidFill>
                            <a:srgbClr val="00CC99"/>
                          </a:solidFill>
                        </a:rPr>
                        <a:t>19%</a:t>
                      </a:r>
                      <a:endParaRPr lang="en-US" sz="1800" b="1" dirty="0">
                        <a:solidFill>
                          <a:srgbClr val="00CC99"/>
                        </a:solidFill>
                        <a:latin typeface="+mn-lt"/>
                        <a:ea typeface="Verdana" panose="020B0604030504040204" pitchFamily="34" charset="0"/>
                      </a:endParaRPr>
                    </a:p>
                  </a:txBody>
                  <a:tcPr/>
                </a:tc>
                <a:extLst>
                  <a:ext uri="{0D108BD9-81ED-4DB2-BD59-A6C34878D82A}">
                    <a16:rowId xmlns:a16="http://schemas.microsoft.com/office/drawing/2014/main" val="3225820817"/>
                  </a:ext>
                </a:extLst>
              </a:tr>
              <a:tr h="454825">
                <a:tc>
                  <a:txBody>
                    <a:bodyPr/>
                    <a:lstStyle/>
                    <a:p>
                      <a:r>
                        <a:rPr lang="en-US" sz="1800" b="1" dirty="0"/>
                        <a:t>Current Cigarette Smoking</a:t>
                      </a:r>
                      <a:endParaRPr lang="en-US" sz="1800" b="1" dirty="0">
                        <a:latin typeface="+mn-lt"/>
                        <a:ea typeface="Verdana" panose="020B0604030504040204" pitchFamily="34" charset="0"/>
                      </a:endParaRPr>
                    </a:p>
                  </a:txBody>
                  <a:tcPr/>
                </a:tc>
                <a:tc>
                  <a:txBody>
                    <a:bodyPr/>
                    <a:lstStyle/>
                    <a:p>
                      <a:r>
                        <a:rPr lang="en-US" sz="1800" dirty="0"/>
                        <a:t>(%)</a:t>
                      </a:r>
                      <a:endParaRPr lang="en-US" sz="1800" dirty="0">
                        <a:latin typeface="+mn-lt"/>
                        <a:ea typeface="Verdana" panose="020B0604030504040204" pitchFamily="34" charset="0"/>
                      </a:endParaRPr>
                    </a:p>
                  </a:txBody>
                  <a:tcPr/>
                </a:tc>
                <a:tc>
                  <a:txBody>
                    <a:bodyPr/>
                    <a:lstStyle/>
                    <a:p>
                      <a:pPr algn="ctr"/>
                      <a:r>
                        <a:rPr lang="en-US" sz="1800" dirty="0"/>
                        <a:t>25%</a:t>
                      </a:r>
                      <a:endParaRPr lang="en-US" sz="1800" dirty="0">
                        <a:latin typeface="+mn-lt"/>
                        <a:ea typeface="Verdana" panose="020B0604030504040204" pitchFamily="34" charset="0"/>
                      </a:endParaRPr>
                    </a:p>
                  </a:txBody>
                  <a:tcPr/>
                </a:tc>
                <a:tc>
                  <a:txBody>
                    <a:bodyPr/>
                    <a:lstStyle/>
                    <a:p>
                      <a:pPr algn="ctr"/>
                      <a:r>
                        <a:rPr lang="en-US" sz="1800" b="1" dirty="0">
                          <a:solidFill>
                            <a:schemeClr val="accent3">
                              <a:lumMod val="75000"/>
                            </a:schemeClr>
                          </a:solidFill>
                        </a:rPr>
                        <a:t>28%</a:t>
                      </a:r>
                      <a:endParaRPr lang="en-US" sz="1800" b="1" dirty="0">
                        <a:solidFill>
                          <a:schemeClr val="accent3">
                            <a:lumMod val="75000"/>
                          </a:schemeClr>
                        </a:solidFill>
                        <a:latin typeface="+mn-lt"/>
                        <a:ea typeface="Verdana" panose="020B0604030504040204" pitchFamily="34" charset="0"/>
                      </a:endParaRPr>
                    </a:p>
                  </a:txBody>
                  <a:tcPr/>
                </a:tc>
                <a:tc>
                  <a:txBody>
                    <a:bodyPr/>
                    <a:lstStyle/>
                    <a:p>
                      <a:pPr algn="ctr"/>
                      <a:r>
                        <a:rPr lang="en-US" sz="1800" b="1" dirty="0">
                          <a:solidFill>
                            <a:srgbClr val="00CC99"/>
                          </a:solidFill>
                        </a:rPr>
                        <a:t>18%</a:t>
                      </a:r>
                      <a:endParaRPr lang="en-US" sz="1800" b="1" dirty="0">
                        <a:solidFill>
                          <a:srgbClr val="00CC99"/>
                        </a:solidFill>
                        <a:latin typeface="+mn-lt"/>
                        <a:ea typeface="Verdana" panose="020B0604030504040204" pitchFamily="34" charset="0"/>
                      </a:endParaRPr>
                    </a:p>
                  </a:txBody>
                  <a:tcPr/>
                </a:tc>
                <a:extLst>
                  <a:ext uri="{0D108BD9-81ED-4DB2-BD59-A6C34878D82A}">
                    <a16:rowId xmlns:a16="http://schemas.microsoft.com/office/drawing/2014/main" val="114699069"/>
                  </a:ext>
                </a:extLst>
              </a:tr>
              <a:tr h="355903">
                <a:tc>
                  <a:txBody>
                    <a:bodyPr/>
                    <a:lstStyle/>
                    <a:p>
                      <a:r>
                        <a:rPr lang="en-US" sz="1800" b="1" dirty="0"/>
                        <a:t>Hypertension </a:t>
                      </a:r>
                      <a:endParaRPr lang="en-US" sz="1800" b="1" dirty="0">
                        <a:latin typeface="+mn-lt"/>
                        <a:ea typeface="Verdana" panose="020B0604030504040204" pitchFamily="34" charset="0"/>
                      </a:endParaRPr>
                    </a:p>
                  </a:txBody>
                  <a:tcPr/>
                </a:tc>
                <a:tc>
                  <a:txBody>
                    <a:bodyPr/>
                    <a:lstStyle/>
                    <a:p>
                      <a:r>
                        <a:rPr lang="en-US" sz="1800" dirty="0"/>
                        <a:t>(%)</a:t>
                      </a:r>
                      <a:endParaRPr lang="en-US" sz="1800" dirty="0">
                        <a:latin typeface="+mn-lt"/>
                        <a:ea typeface="Verdana" panose="020B0604030504040204" pitchFamily="34" charset="0"/>
                      </a:endParaRPr>
                    </a:p>
                  </a:txBody>
                  <a:tcPr/>
                </a:tc>
                <a:tc>
                  <a:txBody>
                    <a:bodyPr/>
                    <a:lstStyle/>
                    <a:p>
                      <a:pPr algn="ctr"/>
                      <a:r>
                        <a:rPr lang="en-US" sz="1800" dirty="0"/>
                        <a:t>36%</a:t>
                      </a:r>
                      <a:endParaRPr lang="en-US" sz="1800" dirty="0">
                        <a:latin typeface="+mn-lt"/>
                        <a:ea typeface="Verdana" panose="020B0604030504040204" pitchFamily="34" charset="0"/>
                      </a:endParaRPr>
                    </a:p>
                  </a:txBody>
                  <a:tcPr/>
                </a:tc>
                <a:tc>
                  <a:txBody>
                    <a:bodyPr/>
                    <a:lstStyle/>
                    <a:p>
                      <a:pPr algn="ctr"/>
                      <a:r>
                        <a:rPr lang="en-US" sz="1800" b="1" dirty="0">
                          <a:solidFill>
                            <a:schemeClr val="accent3">
                              <a:lumMod val="75000"/>
                            </a:schemeClr>
                          </a:solidFill>
                        </a:rPr>
                        <a:t>34%</a:t>
                      </a:r>
                      <a:endParaRPr lang="en-US" sz="1800" b="1" dirty="0">
                        <a:solidFill>
                          <a:schemeClr val="accent3">
                            <a:lumMod val="75000"/>
                          </a:schemeClr>
                        </a:solidFill>
                        <a:latin typeface="+mn-lt"/>
                        <a:ea typeface="Verdana" panose="020B0604030504040204" pitchFamily="34" charset="0"/>
                      </a:endParaRPr>
                    </a:p>
                  </a:txBody>
                  <a:tcPr/>
                </a:tc>
                <a:tc>
                  <a:txBody>
                    <a:bodyPr/>
                    <a:lstStyle/>
                    <a:p>
                      <a:pPr algn="ctr"/>
                      <a:r>
                        <a:rPr lang="en-US" sz="1800" b="1" dirty="0">
                          <a:solidFill>
                            <a:srgbClr val="00CC99"/>
                          </a:solidFill>
                        </a:rPr>
                        <a:t>39%</a:t>
                      </a:r>
                      <a:endParaRPr lang="en-US" sz="1800" b="1" dirty="0">
                        <a:solidFill>
                          <a:srgbClr val="00CC99"/>
                        </a:solidFill>
                        <a:latin typeface="+mn-lt"/>
                        <a:ea typeface="Verdana" panose="020B0604030504040204" pitchFamily="34" charset="0"/>
                      </a:endParaRPr>
                    </a:p>
                  </a:txBody>
                  <a:tcPr/>
                </a:tc>
                <a:extLst>
                  <a:ext uri="{0D108BD9-81ED-4DB2-BD59-A6C34878D82A}">
                    <a16:rowId xmlns:a16="http://schemas.microsoft.com/office/drawing/2014/main" val="1088778846"/>
                  </a:ext>
                </a:extLst>
              </a:tr>
              <a:tr h="449405">
                <a:tc>
                  <a:txBody>
                    <a:bodyPr/>
                    <a:lstStyle/>
                    <a:p>
                      <a:r>
                        <a:rPr lang="en-US" sz="1800" b="1" dirty="0"/>
                        <a:t>LDL-C </a:t>
                      </a:r>
                      <a:r>
                        <a:rPr lang="en-US" sz="1800" b="0" dirty="0"/>
                        <a:t>(mg/dL)</a:t>
                      </a:r>
                      <a:endParaRPr lang="en-US" sz="1800" b="0" dirty="0">
                        <a:latin typeface="+mn-lt"/>
                        <a:ea typeface="Verdana" panose="020B0604030504040204" pitchFamily="34" charset="0"/>
                      </a:endParaRPr>
                    </a:p>
                  </a:txBody>
                  <a:tcPr/>
                </a:tc>
                <a:tc>
                  <a:txBody>
                    <a:bodyPr/>
                    <a:lstStyle/>
                    <a:p>
                      <a:r>
                        <a:rPr lang="en-US" sz="1800" dirty="0"/>
                        <a:t>Median (Q1-Q3)</a:t>
                      </a:r>
                      <a:endParaRPr lang="en-US" sz="1800" dirty="0">
                        <a:latin typeface="+mn-lt"/>
                        <a:ea typeface="Verdana" panose="020B0604030504040204" pitchFamily="34" charset="0"/>
                      </a:endParaRPr>
                    </a:p>
                  </a:txBody>
                  <a:tcPr/>
                </a:tc>
                <a:tc>
                  <a:txBody>
                    <a:bodyPr/>
                    <a:lstStyle/>
                    <a:p>
                      <a:pPr algn="ctr"/>
                      <a:r>
                        <a:rPr lang="en-US" sz="1800" dirty="0"/>
                        <a:t>108 (87, 128)</a:t>
                      </a:r>
                      <a:endParaRPr lang="en-US" sz="1800" dirty="0">
                        <a:latin typeface="+mn-lt"/>
                        <a:ea typeface="Verdana" panose="020B0604030504040204" pitchFamily="34" charset="0"/>
                      </a:endParaRPr>
                    </a:p>
                  </a:txBody>
                  <a:tcPr/>
                </a:tc>
                <a:tc>
                  <a:txBody>
                    <a:bodyPr/>
                    <a:lstStyle/>
                    <a:p>
                      <a:pPr algn="ctr"/>
                      <a:r>
                        <a:rPr lang="en-US" sz="1800" b="1" dirty="0">
                          <a:solidFill>
                            <a:schemeClr val="accent3">
                              <a:lumMod val="75000"/>
                            </a:schemeClr>
                          </a:solidFill>
                        </a:rPr>
                        <a:t>107 (86, 126)</a:t>
                      </a:r>
                      <a:endParaRPr lang="en-US" sz="1800" b="1" dirty="0">
                        <a:solidFill>
                          <a:schemeClr val="accent3">
                            <a:lumMod val="75000"/>
                          </a:schemeClr>
                        </a:solidFill>
                        <a:latin typeface="+mn-lt"/>
                        <a:ea typeface="Verdana" panose="020B0604030504040204" pitchFamily="34" charset="0"/>
                      </a:endParaRPr>
                    </a:p>
                  </a:txBody>
                  <a:tcPr/>
                </a:tc>
                <a:tc>
                  <a:txBody>
                    <a:bodyPr/>
                    <a:lstStyle/>
                    <a:p>
                      <a:pPr algn="ctr"/>
                      <a:r>
                        <a:rPr lang="en-US" sz="1800" b="1" dirty="0">
                          <a:solidFill>
                            <a:srgbClr val="00CC99"/>
                          </a:solidFill>
                        </a:rPr>
                        <a:t>111 (90. 131)</a:t>
                      </a:r>
                      <a:endParaRPr lang="en-US" sz="1800" b="1" dirty="0">
                        <a:solidFill>
                          <a:srgbClr val="00CC99"/>
                        </a:solidFill>
                        <a:latin typeface="+mn-lt"/>
                        <a:ea typeface="Verdana" panose="020B0604030504040204" pitchFamily="34" charset="0"/>
                      </a:endParaRPr>
                    </a:p>
                  </a:txBody>
                  <a:tcPr/>
                </a:tc>
                <a:extLst>
                  <a:ext uri="{0D108BD9-81ED-4DB2-BD59-A6C34878D82A}">
                    <a16:rowId xmlns:a16="http://schemas.microsoft.com/office/drawing/2014/main" val="336243262"/>
                  </a:ext>
                </a:extLst>
              </a:tr>
              <a:tr h="304008">
                <a:tc>
                  <a:txBody>
                    <a:bodyPr/>
                    <a:lstStyle/>
                    <a:p>
                      <a:r>
                        <a:rPr lang="en-US" sz="1800" b="1" dirty="0"/>
                        <a:t>10-y ASCVD Risk Score (%)</a:t>
                      </a:r>
                      <a:endParaRPr lang="en-US" sz="1800" b="1" dirty="0">
                        <a:latin typeface="+mn-lt"/>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Median (Q1-Q3)</a:t>
                      </a:r>
                      <a:endParaRPr lang="en-US" sz="1800" dirty="0">
                        <a:latin typeface="+mn-lt"/>
                        <a:ea typeface="Verdana" panose="020B0604030504040204" pitchFamily="34" charset="0"/>
                      </a:endParaRPr>
                    </a:p>
                  </a:txBody>
                  <a:tcPr/>
                </a:tc>
                <a:tc>
                  <a:txBody>
                    <a:bodyPr/>
                    <a:lstStyle/>
                    <a:p>
                      <a:pPr algn="ctr"/>
                      <a:r>
                        <a:rPr lang="en-US" sz="1800" dirty="0"/>
                        <a:t>4.5 (2.1, 7.0)</a:t>
                      </a:r>
                      <a:endParaRPr lang="en-US" sz="1800" dirty="0">
                        <a:latin typeface="+mn-lt"/>
                        <a:ea typeface="Verdana" panose="020B0604030504040204" pitchFamily="34" charset="0"/>
                      </a:endParaRPr>
                    </a:p>
                  </a:txBody>
                  <a:tcPr/>
                </a:tc>
                <a:tc>
                  <a:txBody>
                    <a:bodyPr/>
                    <a:lstStyle/>
                    <a:p>
                      <a:pPr algn="ctr"/>
                      <a:r>
                        <a:rPr lang="en-US" sz="1800" b="1" dirty="0">
                          <a:solidFill>
                            <a:schemeClr val="accent3">
                              <a:lumMod val="75000"/>
                            </a:schemeClr>
                          </a:solidFill>
                        </a:rPr>
                        <a:t>5.4 (3.3, 7.8)</a:t>
                      </a:r>
                      <a:endParaRPr lang="en-US" sz="1800" b="1" dirty="0">
                        <a:solidFill>
                          <a:schemeClr val="accent3">
                            <a:lumMod val="75000"/>
                          </a:schemeClr>
                        </a:solidFill>
                        <a:latin typeface="+mn-lt"/>
                        <a:ea typeface="Verdana" panose="020B0604030504040204" pitchFamily="34" charset="0"/>
                      </a:endParaRPr>
                    </a:p>
                  </a:txBody>
                  <a:tcPr/>
                </a:tc>
                <a:tc>
                  <a:txBody>
                    <a:bodyPr/>
                    <a:lstStyle/>
                    <a:p>
                      <a:pPr algn="ctr"/>
                      <a:r>
                        <a:rPr lang="en-US" sz="1800" b="1" dirty="0">
                          <a:solidFill>
                            <a:srgbClr val="00CC99"/>
                          </a:solidFill>
                        </a:rPr>
                        <a:t>1.9 (0.8, 4.3)</a:t>
                      </a:r>
                      <a:endParaRPr lang="en-US" sz="1800" b="1" dirty="0">
                        <a:solidFill>
                          <a:srgbClr val="00CC99"/>
                        </a:solidFill>
                        <a:latin typeface="+mn-lt"/>
                        <a:ea typeface="Verdana" panose="020B0604030504040204" pitchFamily="34" charset="0"/>
                      </a:endParaRPr>
                    </a:p>
                  </a:txBody>
                  <a:tcPr/>
                </a:tc>
                <a:extLst>
                  <a:ext uri="{0D108BD9-81ED-4DB2-BD59-A6C34878D82A}">
                    <a16:rowId xmlns:a16="http://schemas.microsoft.com/office/drawing/2014/main" val="952229351"/>
                  </a:ext>
                </a:extLst>
              </a:tr>
              <a:tr h="355903">
                <a:tc>
                  <a:txBody>
                    <a:bodyPr/>
                    <a:lstStyle/>
                    <a:p>
                      <a:r>
                        <a:rPr lang="en-US" sz="1800" b="1" dirty="0"/>
                        <a:t>BMI (kg/m2)</a:t>
                      </a:r>
                      <a:endParaRPr lang="en-US" sz="1800" b="1" dirty="0">
                        <a:latin typeface="+mn-lt"/>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Median (Q1-Q3)</a:t>
                      </a:r>
                      <a:endParaRPr lang="en-US" sz="1800" dirty="0">
                        <a:latin typeface="+mn-lt"/>
                        <a:ea typeface="Verdana" panose="020B0604030504040204" pitchFamily="34" charset="0"/>
                      </a:endParaRPr>
                    </a:p>
                  </a:txBody>
                  <a:tcPr/>
                </a:tc>
                <a:tc>
                  <a:txBody>
                    <a:bodyPr/>
                    <a:lstStyle/>
                    <a:p>
                      <a:pPr algn="ctr"/>
                      <a:r>
                        <a:rPr lang="en-US" sz="1800" dirty="0"/>
                        <a:t>25.8 (22.8, 29.4)</a:t>
                      </a:r>
                      <a:endParaRPr lang="en-US" sz="1800" dirty="0">
                        <a:latin typeface="+mn-lt"/>
                        <a:ea typeface="Verdana" panose="020B0604030504040204" pitchFamily="34" charset="0"/>
                      </a:endParaRPr>
                    </a:p>
                  </a:txBody>
                  <a:tcPr/>
                </a:tc>
                <a:tc>
                  <a:txBody>
                    <a:bodyPr/>
                    <a:lstStyle/>
                    <a:p>
                      <a:pPr algn="ctr"/>
                      <a:r>
                        <a:rPr lang="en-US" sz="1800" b="1" dirty="0">
                          <a:solidFill>
                            <a:schemeClr val="accent3">
                              <a:lumMod val="75000"/>
                            </a:schemeClr>
                          </a:solidFill>
                        </a:rPr>
                        <a:t>25.3 (22.6, 28.3)</a:t>
                      </a:r>
                      <a:endParaRPr lang="en-US" sz="1800" b="1" dirty="0">
                        <a:solidFill>
                          <a:schemeClr val="accent3">
                            <a:lumMod val="75000"/>
                          </a:schemeClr>
                        </a:solidFill>
                        <a:latin typeface="+mn-lt"/>
                        <a:ea typeface="Verdana" panose="020B0604030504040204" pitchFamily="34" charset="0"/>
                      </a:endParaRPr>
                    </a:p>
                  </a:txBody>
                  <a:tcPr/>
                </a:tc>
                <a:tc>
                  <a:txBody>
                    <a:bodyPr/>
                    <a:lstStyle/>
                    <a:p>
                      <a:pPr algn="ctr"/>
                      <a:r>
                        <a:rPr lang="en-US" sz="1800" b="1" dirty="0">
                          <a:solidFill>
                            <a:srgbClr val="00CC99"/>
                          </a:solidFill>
                        </a:rPr>
                        <a:t>27.2 (23.4, 32.1)</a:t>
                      </a:r>
                      <a:endParaRPr lang="en-US" sz="1800" b="1" dirty="0">
                        <a:solidFill>
                          <a:srgbClr val="00CC99"/>
                        </a:solidFill>
                        <a:latin typeface="+mn-lt"/>
                        <a:ea typeface="Verdana" panose="020B0604030504040204" pitchFamily="34" charset="0"/>
                      </a:endParaRPr>
                    </a:p>
                  </a:txBody>
                  <a:tcPr/>
                </a:tc>
                <a:extLst>
                  <a:ext uri="{0D108BD9-81ED-4DB2-BD59-A6C34878D82A}">
                    <a16:rowId xmlns:a16="http://schemas.microsoft.com/office/drawing/2014/main" val="356012382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Viral Load &lt; LLQ</a:t>
                      </a:r>
                      <a:endParaRPr lang="en-US" sz="1800" b="1" dirty="0">
                        <a:latin typeface="+mn-lt"/>
                        <a:ea typeface="Verdana" panose="020B0604030504040204" pitchFamily="34" charset="0"/>
                      </a:endParaRPr>
                    </a:p>
                  </a:txBody>
                  <a:tcPr/>
                </a:tc>
                <a:tc>
                  <a:txBody>
                    <a:bodyPr/>
                    <a:lstStyle/>
                    <a:p>
                      <a:r>
                        <a:rPr lang="en-US" sz="1800" b="0" dirty="0"/>
                        <a:t>(%)</a:t>
                      </a:r>
                      <a:endParaRPr lang="en-US" sz="1800" b="0" dirty="0">
                        <a:latin typeface="+mn-lt"/>
                        <a:ea typeface="Verdana" panose="020B0604030504040204" pitchFamily="34" charset="0"/>
                      </a:endParaRPr>
                    </a:p>
                  </a:txBody>
                  <a:tcPr/>
                </a:tc>
                <a:tc>
                  <a:txBody>
                    <a:bodyPr/>
                    <a:lstStyle/>
                    <a:p>
                      <a:pPr algn="ctr"/>
                      <a:r>
                        <a:rPr lang="en-US" sz="1800" dirty="0"/>
                        <a:t>88%</a:t>
                      </a:r>
                      <a:endParaRPr lang="en-US" sz="1800" dirty="0">
                        <a:latin typeface="+mn-lt"/>
                        <a:ea typeface="Verdana" panose="020B0604030504040204" pitchFamily="34" charset="0"/>
                      </a:endParaRPr>
                    </a:p>
                  </a:txBody>
                  <a:tcPr/>
                </a:tc>
                <a:tc>
                  <a:txBody>
                    <a:bodyPr/>
                    <a:lstStyle/>
                    <a:p>
                      <a:pPr algn="ctr"/>
                      <a:r>
                        <a:rPr lang="en-US" sz="1800" b="1" dirty="0">
                          <a:solidFill>
                            <a:schemeClr val="accent3">
                              <a:lumMod val="75000"/>
                            </a:schemeClr>
                          </a:solidFill>
                        </a:rPr>
                        <a:t>87%</a:t>
                      </a:r>
                      <a:endParaRPr lang="en-US" sz="1800" b="1" dirty="0">
                        <a:solidFill>
                          <a:schemeClr val="accent3">
                            <a:lumMod val="75000"/>
                          </a:schemeClr>
                        </a:solidFill>
                        <a:latin typeface="+mn-lt"/>
                        <a:ea typeface="Verdana" panose="020B0604030504040204" pitchFamily="34" charset="0"/>
                      </a:endParaRPr>
                    </a:p>
                  </a:txBody>
                  <a:tcPr/>
                </a:tc>
                <a:tc>
                  <a:txBody>
                    <a:bodyPr/>
                    <a:lstStyle/>
                    <a:p>
                      <a:pPr algn="ctr"/>
                      <a:r>
                        <a:rPr lang="en-US" sz="1800" b="1" dirty="0">
                          <a:solidFill>
                            <a:srgbClr val="00CC99"/>
                          </a:solidFill>
                        </a:rPr>
                        <a:t>88%</a:t>
                      </a:r>
                      <a:endParaRPr lang="en-US" sz="1800" b="1" dirty="0">
                        <a:solidFill>
                          <a:srgbClr val="00CC99"/>
                        </a:solidFill>
                        <a:latin typeface="+mn-lt"/>
                        <a:ea typeface="Verdana" panose="020B0604030504040204" pitchFamily="34" charset="0"/>
                      </a:endParaRPr>
                    </a:p>
                  </a:txBody>
                  <a:tcPr/>
                </a:tc>
                <a:extLst>
                  <a:ext uri="{0D108BD9-81ED-4DB2-BD59-A6C34878D82A}">
                    <a16:rowId xmlns:a16="http://schemas.microsoft.com/office/drawing/2014/main" val="1019842673"/>
                  </a:ext>
                </a:extLst>
              </a:tr>
              <a:tr h="362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CD4 count </a:t>
                      </a:r>
                      <a:r>
                        <a:rPr lang="en-US" sz="1800" b="0" dirty="0"/>
                        <a:t>(cells/mm3)</a:t>
                      </a:r>
                      <a:endParaRPr lang="en-US" sz="1800" b="0" dirty="0">
                        <a:latin typeface="+mn-lt"/>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Median (Q1-Q3)</a:t>
                      </a:r>
                      <a:endParaRPr lang="en-US" sz="1800" dirty="0">
                        <a:latin typeface="+mn-lt"/>
                        <a:ea typeface="Verdana" panose="020B0604030504040204" pitchFamily="34" charset="0"/>
                      </a:endParaRPr>
                    </a:p>
                  </a:txBody>
                  <a:tcPr/>
                </a:tc>
                <a:tc>
                  <a:txBody>
                    <a:bodyPr/>
                    <a:lstStyle/>
                    <a:p>
                      <a:pPr algn="ctr"/>
                      <a:r>
                        <a:rPr lang="en-US" sz="1800" dirty="0"/>
                        <a:t>621 (448, 827)</a:t>
                      </a:r>
                      <a:endParaRPr lang="en-US" sz="1800" dirty="0">
                        <a:latin typeface="+mn-lt"/>
                        <a:ea typeface="Verdana" panose="020B0604030504040204" pitchFamily="34" charset="0"/>
                      </a:endParaRPr>
                    </a:p>
                  </a:txBody>
                  <a:tcPr/>
                </a:tc>
                <a:tc>
                  <a:txBody>
                    <a:bodyPr/>
                    <a:lstStyle/>
                    <a:p>
                      <a:pPr algn="ctr"/>
                      <a:r>
                        <a:rPr lang="en-US" sz="1800" b="1" dirty="0">
                          <a:solidFill>
                            <a:schemeClr val="accent3">
                              <a:lumMod val="75000"/>
                            </a:schemeClr>
                          </a:solidFill>
                        </a:rPr>
                        <a:t>598 (426, 795) </a:t>
                      </a:r>
                      <a:endParaRPr lang="en-US" sz="1800" b="1" dirty="0">
                        <a:solidFill>
                          <a:schemeClr val="accent3">
                            <a:lumMod val="75000"/>
                          </a:schemeClr>
                        </a:solidFill>
                        <a:latin typeface="+mn-lt"/>
                        <a:ea typeface="Verdana" panose="020B0604030504040204" pitchFamily="34" charset="0"/>
                      </a:endParaRPr>
                    </a:p>
                  </a:txBody>
                  <a:tcPr/>
                </a:tc>
                <a:tc>
                  <a:txBody>
                    <a:bodyPr/>
                    <a:lstStyle/>
                    <a:p>
                      <a:pPr algn="ctr"/>
                      <a:r>
                        <a:rPr lang="en-US" sz="1800" b="1" dirty="0">
                          <a:solidFill>
                            <a:srgbClr val="00CC99"/>
                          </a:solidFill>
                        </a:rPr>
                        <a:t>679 (496, 898)</a:t>
                      </a:r>
                      <a:endParaRPr lang="en-US" sz="1800" b="1" dirty="0">
                        <a:solidFill>
                          <a:srgbClr val="00CC99"/>
                        </a:solidFill>
                        <a:latin typeface="+mn-lt"/>
                        <a:ea typeface="Verdana" panose="020B0604030504040204" pitchFamily="34" charset="0"/>
                      </a:endParaRPr>
                    </a:p>
                  </a:txBody>
                  <a:tcPr/>
                </a:tc>
                <a:extLst>
                  <a:ext uri="{0D108BD9-81ED-4DB2-BD59-A6C34878D82A}">
                    <a16:rowId xmlns:a16="http://schemas.microsoft.com/office/drawing/2014/main" val="841981530"/>
                  </a:ext>
                </a:extLst>
              </a:tr>
            </a:tbl>
          </a:graphicData>
        </a:graphic>
      </p:graphicFrame>
    </p:spTree>
    <p:extLst>
      <p:ext uri="{BB962C8B-B14F-4D97-AF65-F5344CB8AC3E}">
        <p14:creationId xmlns:p14="http://schemas.microsoft.com/office/powerpoint/2010/main" val="3365728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1BB68E-E185-A300-AEFD-FC0CB46742BA}"/>
              </a:ext>
            </a:extLst>
          </p:cNvPr>
          <p:cNvSpPr txBox="1"/>
          <p:nvPr/>
        </p:nvSpPr>
        <p:spPr>
          <a:xfrm>
            <a:off x="1224644" y="99250"/>
            <a:ext cx="9742712"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latin typeface="+mj-lt"/>
                <a:ea typeface="Verdana" panose="020B0604030504040204" pitchFamily="34" charset="0"/>
                <a:cs typeface="+mn-cs"/>
              </a:rPr>
              <a:t>MACE Rates in 10-year ASCVD Risk Score Subgroups by Sex</a:t>
            </a:r>
          </a:p>
        </p:txBody>
      </p:sp>
      <p:sp>
        <p:nvSpPr>
          <p:cNvPr id="13" name="Rectangle 12">
            <a:extLst>
              <a:ext uri="{FF2B5EF4-FFF2-40B4-BE49-F238E27FC236}">
                <a16:creationId xmlns:a16="http://schemas.microsoft.com/office/drawing/2014/main" id="{9D7A86DA-AA9E-D6AC-5795-01D431708EF3}"/>
              </a:ext>
            </a:extLst>
          </p:cNvPr>
          <p:cNvSpPr/>
          <p:nvPr/>
        </p:nvSpPr>
        <p:spPr>
          <a:xfrm>
            <a:off x="8089898" y="3241126"/>
            <a:ext cx="364882" cy="1686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AS Ribbon Sans Light"/>
                <a:ea typeface="+mn-ea"/>
                <a:cs typeface="+mn-cs"/>
              </a:rPr>
              <a:t>z</a:t>
            </a:r>
          </a:p>
        </p:txBody>
      </p:sp>
      <p:sp>
        <p:nvSpPr>
          <p:cNvPr id="14" name="Rectangle 13">
            <a:extLst>
              <a:ext uri="{FF2B5EF4-FFF2-40B4-BE49-F238E27FC236}">
                <a16:creationId xmlns:a16="http://schemas.microsoft.com/office/drawing/2014/main" id="{1C55D148-7D09-1D31-FC19-F406E0EA10CD}"/>
              </a:ext>
            </a:extLst>
          </p:cNvPr>
          <p:cNvSpPr/>
          <p:nvPr/>
        </p:nvSpPr>
        <p:spPr>
          <a:xfrm>
            <a:off x="8095762" y="3564251"/>
            <a:ext cx="364882" cy="16866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IAS Ribbon Sans Light"/>
              <a:ea typeface="+mn-ea"/>
              <a:cs typeface="+mn-cs"/>
            </a:endParaRPr>
          </a:p>
        </p:txBody>
      </p:sp>
      <p:sp>
        <p:nvSpPr>
          <p:cNvPr id="15" name="TextBox 14">
            <a:extLst>
              <a:ext uri="{FF2B5EF4-FFF2-40B4-BE49-F238E27FC236}">
                <a16:creationId xmlns:a16="http://schemas.microsoft.com/office/drawing/2014/main" id="{DCB015CE-C5BB-6AE9-FDAD-39827EDA807E}"/>
              </a:ext>
            </a:extLst>
          </p:cNvPr>
          <p:cNvSpPr txBox="1"/>
          <p:nvPr/>
        </p:nvSpPr>
        <p:spPr>
          <a:xfrm>
            <a:off x="8454781" y="3140791"/>
            <a:ext cx="161290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IAS Ribbon Sans Light"/>
                <a:ea typeface="+mn-ea"/>
                <a:cs typeface="+mn-cs"/>
              </a:rPr>
              <a:t>men</a:t>
            </a:r>
          </a:p>
        </p:txBody>
      </p:sp>
      <p:sp>
        <p:nvSpPr>
          <p:cNvPr id="16" name="TextBox 15">
            <a:extLst>
              <a:ext uri="{FF2B5EF4-FFF2-40B4-BE49-F238E27FC236}">
                <a16:creationId xmlns:a16="http://schemas.microsoft.com/office/drawing/2014/main" id="{3C8F5E32-FC0C-952D-2AFB-94143002453E}"/>
              </a:ext>
            </a:extLst>
          </p:cNvPr>
          <p:cNvSpPr txBox="1"/>
          <p:nvPr/>
        </p:nvSpPr>
        <p:spPr>
          <a:xfrm>
            <a:off x="8454780" y="3463915"/>
            <a:ext cx="1783233"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IAS Ribbon Sans Light"/>
                <a:ea typeface="+mn-ea"/>
                <a:cs typeface="+mn-cs"/>
              </a:rPr>
              <a:t>women</a:t>
            </a:r>
          </a:p>
        </p:txBody>
      </p:sp>
      <p:graphicFrame>
        <p:nvGraphicFramePr>
          <p:cNvPr id="2" name="Table 1">
            <a:extLst>
              <a:ext uri="{FF2B5EF4-FFF2-40B4-BE49-F238E27FC236}">
                <a16:creationId xmlns:a16="http://schemas.microsoft.com/office/drawing/2014/main" id="{0CEFA2F9-0F17-4314-9E35-932A933F600A}"/>
              </a:ext>
            </a:extLst>
          </p:cNvPr>
          <p:cNvGraphicFramePr>
            <a:graphicFrameLocks noGrp="1"/>
          </p:cNvGraphicFramePr>
          <p:nvPr/>
        </p:nvGraphicFramePr>
        <p:xfrm>
          <a:off x="2901950" y="2805769"/>
          <a:ext cx="6388100" cy="121920"/>
        </p:xfrm>
        <a:graphic>
          <a:graphicData uri="http://schemas.openxmlformats.org/drawingml/2006/table">
            <a:tbl>
              <a:tblPr>
                <a:tableStyleId>{5C22544A-7EE6-4342-B048-85BDC9FD1C3A}</a:tableStyleId>
              </a:tblPr>
              <a:tblGrid>
                <a:gridCol w="6388100">
                  <a:extLst>
                    <a:ext uri="{9D8B030D-6E8A-4147-A177-3AD203B41FA5}">
                      <a16:colId xmlns:a16="http://schemas.microsoft.com/office/drawing/2014/main" val="3756770718"/>
                    </a:ext>
                  </a:extLst>
                </a:gridCol>
              </a:tblGrid>
              <a:tr h="0">
                <a:tc>
                  <a:txBody>
                    <a:bodyPr/>
                    <a:lstStyle/>
                    <a:p>
                      <a:pPr marL="0" marR="0">
                        <a:spcBef>
                          <a:spcPts val="100"/>
                        </a:spcBef>
                        <a:spcAft>
                          <a:spcPts val="100"/>
                        </a:spcAft>
                      </a:pPr>
                      <a:endParaRPr lang="en-US"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2700" marR="12700" marT="0" marB="0" anchor="b"/>
                </a:tc>
                <a:extLst>
                  <a:ext uri="{0D108BD9-81ED-4DB2-BD59-A6C34878D82A}">
                    <a16:rowId xmlns:a16="http://schemas.microsoft.com/office/drawing/2014/main" val="3031438056"/>
                  </a:ext>
                </a:extLst>
              </a:tr>
            </a:tbl>
          </a:graphicData>
        </a:graphic>
      </p:graphicFrame>
      <p:pic>
        <p:nvPicPr>
          <p:cNvPr id="1025" name="Picture 1">
            <a:extLst>
              <a:ext uri="{FF2B5EF4-FFF2-40B4-BE49-F238E27FC236}">
                <a16:creationId xmlns:a16="http://schemas.microsoft.com/office/drawing/2014/main" id="{728FC453-A326-451B-9A9F-8DE5AE56C97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10299" y="1584251"/>
            <a:ext cx="10296711" cy="36788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1D8A31D-F40C-4A7B-B6AD-2B1F710C8866}"/>
              </a:ext>
            </a:extLst>
          </p:cNvPr>
          <p:cNvSpPr txBox="1"/>
          <p:nvPr/>
        </p:nvSpPr>
        <p:spPr>
          <a:xfrm>
            <a:off x="3157869" y="2144266"/>
            <a:ext cx="935449"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99"/>
                </a:solidFill>
                <a:effectLst/>
                <a:uLnTx/>
                <a:uFillTx/>
                <a:latin typeface="IAS Ribbon Sans Light"/>
                <a:ea typeface="+mn-ea"/>
                <a:cs typeface="+mn-cs"/>
              </a:rPr>
              <a:t>Women</a:t>
            </a:r>
          </a:p>
        </p:txBody>
      </p:sp>
      <p:sp>
        <p:nvSpPr>
          <p:cNvPr id="22" name="TextBox 21">
            <a:extLst>
              <a:ext uri="{FF2B5EF4-FFF2-40B4-BE49-F238E27FC236}">
                <a16:creationId xmlns:a16="http://schemas.microsoft.com/office/drawing/2014/main" id="{25CFB4F1-B30F-4061-B0CA-EB0D598E5CCC}"/>
              </a:ext>
            </a:extLst>
          </p:cNvPr>
          <p:cNvSpPr txBox="1"/>
          <p:nvPr/>
        </p:nvSpPr>
        <p:spPr>
          <a:xfrm>
            <a:off x="2225739" y="2147804"/>
            <a:ext cx="825804"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7D5C">
                    <a:lumMod val="75000"/>
                  </a:srgbClr>
                </a:solidFill>
                <a:effectLst/>
                <a:uLnTx/>
                <a:uFillTx/>
                <a:latin typeface="IAS Ribbon Sans Light"/>
                <a:ea typeface="+mn-ea"/>
                <a:cs typeface="+mn-cs"/>
              </a:rPr>
              <a:t>Men</a:t>
            </a:r>
          </a:p>
        </p:txBody>
      </p:sp>
    </p:spTree>
    <p:extLst>
      <p:ext uri="{BB962C8B-B14F-4D97-AF65-F5344CB8AC3E}">
        <p14:creationId xmlns:p14="http://schemas.microsoft.com/office/powerpoint/2010/main" val="716282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1782114" y="2207357"/>
            <a:ext cx="8627772" cy="2443285"/>
          </a:xfrm>
        </p:spPr>
        <p:txBody>
          <a:bodyPr anchor="ctr" anchorCtr="0">
            <a:normAutofit/>
          </a:bodyPr>
          <a:lstStyle/>
          <a:p>
            <a:pPr marL="0" marR="0" algn="ctr">
              <a:spcBef>
                <a:spcPts val="0"/>
              </a:spcBef>
              <a:spcAft>
                <a:spcPts val="0"/>
              </a:spcAft>
            </a:pPr>
            <a:r>
              <a:rPr lang="en-US" sz="4800" dirty="0">
                <a:effectLst/>
                <a:latin typeface="+mn-lt"/>
                <a:ea typeface="Calibri" panose="020F0502020204030204" pitchFamily="34" charset="0"/>
              </a:rPr>
              <a:t>Key REPRIEVE Results and the Utility of Statins Among PWH:  What Have We Learned?</a:t>
            </a:r>
          </a:p>
        </p:txBody>
      </p:sp>
    </p:spTree>
    <p:extLst>
      <p:ext uri="{BB962C8B-B14F-4D97-AF65-F5344CB8AC3E}">
        <p14:creationId xmlns:p14="http://schemas.microsoft.com/office/powerpoint/2010/main" val="3672129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34AB3F-538D-46F1-B464-B31624394FAE}"/>
              </a:ext>
            </a:extLst>
          </p:cNvPr>
          <p:cNvPicPr>
            <a:picLocks noChangeAspect="1"/>
          </p:cNvPicPr>
          <p:nvPr/>
        </p:nvPicPr>
        <p:blipFill>
          <a:blip r:embed="rId3"/>
          <a:stretch>
            <a:fillRect/>
          </a:stretch>
        </p:blipFill>
        <p:spPr>
          <a:xfrm>
            <a:off x="412486" y="1743633"/>
            <a:ext cx="11367028" cy="3292303"/>
          </a:xfrm>
          <a:prstGeom prst="rect">
            <a:avLst/>
          </a:prstGeom>
        </p:spPr>
      </p:pic>
      <p:sp>
        <p:nvSpPr>
          <p:cNvPr id="2" name="TextBox 1">
            <a:extLst>
              <a:ext uri="{FF2B5EF4-FFF2-40B4-BE49-F238E27FC236}">
                <a16:creationId xmlns:a16="http://schemas.microsoft.com/office/drawing/2014/main" id="{FDB6B671-8E8A-0309-705D-645C866FCD47}"/>
              </a:ext>
            </a:extLst>
          </p:cNvPr>
          <p:cNvSpPr txBox="1"/>
          <p:nvPr/>
        </p:nvSpPr>
        <p:spPr>
          <a:xfrm>
            <a:off x="1203581" y="320663"/>
            <a:ext cx="1056387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latin typeface="+mj-lt"/>
                <a:ea typeface="Verdana" panose="020B0604030504040204" pitchFamily="34" charset="0"/>
                <a:cs typeface="+mn-cs"/>
              </a:rPr>
              <a:t>Effect Size of Statin Rx to Reduce MACE = Consistent among Women vs. Men</a:t>
            </a:r>
          </a:p>
        </p:txBody>
      </p:sp>
      <p:sp>
        <p:nvSpPr>
          <p:cNvPr id="8" name="Rectangle 7">
            <a:extLst>
              <a:ext uri="{FF2B5EF4-FFF2-40B4-BE49-F238E27FC236}">
                <a16:creationId xmlns:a16="http://schemas.microsoft.com/office/drawing/2014/main" id="{F6513ECD-C239-67E8-63E1-EBE093D098DD}"/>
              </a:ext>
            </a:extLst>
          </p:cNvPr>
          <p:cNvSpPr/>
          <p:nvPr/>
        </p:nvSpPr>
        <p:spPr>
          <a:xfrm>
            <a:off x="793601" y="3194708"/>
            <a:ext cx="10878457" cy="709813"/>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IAS Ribbon Sans Light"/>
              <a:ea typeface="+mn-ea"/>
              <a:cs typeface="+mn-cs"/>
            </a:endParaRPr>
          </a:p>
        </p:txBody>
      </p:sp>
    </p:spTree>
    <p:extLst>
      <p:ext uri="{BB962C8B-B14F-4D97-AF65-F5344CB8AC3E}">
        <p14:creationId xmlns:p14="http://schemas.microsoft.com/office/powerpoint/2010/main" val="875281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9F6AC-ABF6-DF2E-D142-B8F4DACCC628}"/>
              </a:ext>
            </a:extLst>
          </p:cNvPr>
          <p:cNvSpPr txBox="1">
            <a:spLocks/>
          </p:cNvSpPr>
          <p:nvPr/>
        </p:nvSpPr>
        <p:spPr>
          <a:xfrm>
            <a:off x="609600" y="323921"/>
            <a:ext cx="10972800" cy="699068"/>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dirty="0">
                <a:solidFill>
                  <a:schemeClr val="tx1"/>
                </a:solidFill>
              </a:rPr>
              <a:t>Effects on LDL and NON-HDL Cholesterol</a:t>
            </a:r>
          </a:p>
        </p:txBody>
      </p:sp>
      <p:sp>
        <p:nvSpPr>
          <p:cNvPr id="3" name="TextBox 2">
            <a:extLst>
              <a:ext uri="{FF2B5EF4-FFF2-40B4-BE49-F238E27FC236}">
                <a16:creationId xmlns:a16="http://schemas.microsoft.com/office/drawing/2014/main" id="{F560286E-3CD6-D1EB-19F3-E25F77E8E39B}"/>
              </a:ext>
            </a:extLst>
          </p:cNvPr>
          <p:cNvSpPr txBox="1"/>
          <p:nvPr/>
        </p:nvSpPr>
        <p:spPr>
          <a:xfrm>
            <a:off x="8728364" y="1620145"/>
            <a:ext cx="3500790" cy="310854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ea typeface="+mn-ea"/>
                <a:cs typeface="+mn-cs"/>
              </a:rPr>
              <a:t>30% reduction in LDL in </a:t>
            </a:r>
            <a:r>
              <a:rPr kumimoji="0" lang="en-US" sz="2800" b="0" i="0" u="none" strike="noStrike" kern="1200" cap="none" spc="0" normalizeH="0" baseline="0" noProof="0" dirty="0" err="1">
                <a:ln>
                  <a:noFill/>
                </a:ln>
                <a:solidFill>
                  <a:prstClr val="black"/>
                </a:solidFill>
                <a:effectLst/>
                <a:uLnTx/>
                <a:uFillTx/>
                <a:ea typeface="+mn-ea"/>
                <a:cs typeface="+mn-cs"/>
              </a:rPr>
              <a:t>pitavastatin</a:t>
            </a:r>
            <a:r>
              <a:rPr kumimoji="0" lang="en-US" sz="2800" b="0" i="0" u="none" strike="noStrike" kern="1200" cap="none" spc="0" normalizeH="0" baseline="0" noProof="0" dirty="0">
                <a:ln>
                  <a:noFill/>
                </a:ln>
                <a:solidFill>
                  <a:prstClr val="black"/>
                </a:solidFill>
                <a:effectLst/>
                <a:uLnTx/>
                <a:uFillTx/>
                <a:ea typeface="+mn-ea"/>
                <a:cs typeface="+mn-cs"/>
              </a:rPr>
              <a:t> group, no change in placebo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ea typeface="+mn-ea"/>
                <a:cs typeface="+mn-cs"/>
              </a:rPr>
              <a:t>Durable effect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a typeface="+mn-ea"/>
              <a:cs typeface="+mn-cs"/>
            </a:endParaRPr>
          </a:p>
        </p:txBody>
      </p:sp>
      <p:pic>
        <p:nvPicPr>
          <p:cNvPr id="5" name="Picture 4">
            <a:extLst>
              <a:ext uri="{FF2B5EF4-FFF2-40B4-BE49-F238E27FC236}">
                <a16:creationId xmlns:a16="http://schemas.microsoft.com/office/drawing/2014/main" id="{61C7E81E-B4C9-93E0-8DD1-AC938292C1C6}"/>
              </a:ext>
            </a:extLst>
          </p:cNvPr>
          <p:cNvPicPr>
            <a:picLocks noChangeAspect="1"/>
          </p:cNvPicPr>
          <p:nvPr/>
        </p:nvPicPr>
        <p:blipFill rotWithShape="1">
          <a:blip r:embed="rId3">
            <a:extLst>
              <a:ext uri="{28A0092B-C50C-407E-A947-70E740481C1C}">
                <a14:useLocalDpi xmlns:a14="http://schemas.microsoft.com/office/drawing/2010/main" val="0"/>
              </a:ext>
            </a:extLst>
          </a:blip>
          <a:srcRect t="1" b="6020"/>
          <a:stretch/>
        </p:blipFill>
        <p:spPr>
          <a:xfrm>
            <a:off x="498747" y="1028838"/>
            <a:ext cx="8229617" cy="2492124"/>
          </a:xfrm>
          <a:prstGeom prst="rect">
            <a:avLst/>
          </a:prstGeom>
        </p:spPr>
      </p:pic>
      <p:pic>
        <p:nvPicPr>
          <p:cNvPr id="6" name="Picture 5">
            <a:extLst>
              <a:ext uri="{FF2B5EF4-FFF2-40B4-BE49-F238E27FC236}">
                <a16:creationId xmlns:a16="http://schemas.microsoft.com/office/drawing/2014/main" id="{17770983-32E4-8081-047A-F4D828723B3D}"/>
              </a:ext>
            </a:extLst>
          </p:cNvPr>
          <p:cNvPicPr>
            <a:picLocks noChangeAspect="1"/>
          </p:cNvPicPr>
          <p:nvPr/>
        </p:nvPicPr>
        <p:blipFill rotWithShape="1">
          <a:blip r:embed="rId4">
            <a:extLst>
              <a:ext uri="{28A0092B-C50C-407E-A947-70E740481C1C}">
                <a14:useLocalDpi xmlns:a14="http://schemas.microsoft.com/office/drawing/2010/main" val="0"/>
              </a:ext>
            </a:extLst>
          </a:blip>
          <a:srcRect b="6020"/>
          <a:stretch/>
        </p:blipFill>
        <p:spPr>
          <a:xfrm>
            <a:off x="488587" y="3662702"/>
            <a:ext cx="8229617" cy="2492124"/>
          </a:xfrm>
          <a:prstGeom prst="rect">
            <a:avLst/>
          </a:prstGeom>
        </p:spPr>
      </p:pic>
      <p:grpSp>
        <p:nvGrpSpPr>
          <p:cNvPr id="7" name="Group 6">
            <a:extLst>
              <a:ext uri="{FF2B5EF4-FFF2-40B4-BE49-F238E27FC236}">
                <a16:creationId xmlns:a16="http://schemas.microsoft.com/office/drawing/2014/main" id="{E46CE905-352D-8C02-A667-BDD1D1626F4F}"/>
              </a:ext>
            </a:extLst>
          </p:cNvPr>
          <p:cNvGrpSpPr/>
          <p:nvPr/>
        </p:nvGrpSpPr>
        <p:grpSpPr>
          <a:xfrm>
            <a:off x="2616982" y="6157084"/>
            <a:ext cx="1320763" cy="369332"/>
            <a:chOff x="9144000" y="4036977"/>
            <a:chExt cx="1320763" cy="369332"/>
          </a:xfrm>
        </p:grpSpPr>
        <p:sp>
          <p:nvSpPr>
            <p:cNvPr id="8" name="Rectangle 7">
              <a:extLst>
                <a:ext uri="{FF2B5EF4-FFF2-40B4-BE49-F238E27FC236}">
                  <a16:creationId xmlns:a16="http://schemas.microsoft.com/office/drawing/2014/main" id="{B431DE21-15DB-F232-3E3D-3877836987AD}"/>
                </a:ext>
              </a:extLst>
            </p:cNvPr>
            <p:cNvSpPr/>
            <p:nvPr/>
          </p:nvSpPr>
          <p:spPr>
            <a:xfrm>
              <a:off x="9144000" y="4155440"/>
              <a:ext cx="111760" cy="142361"/>
            </a:xfrm>
            <a:prstGeom prst="rect">
              <a:avLst/>
            </a:prstGeom>
            <a:solidFill>
              <a:srgbClr val="470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51F69829-79C5-5E68-6034-10333E77EEAD}"/>
                </a:ext>
              </a:extLst>
            </p:cNvPr>
            <p:cNvSpPr txBox="1"/>
            <p:nvPr/>
          </p:nvSpPr>
          <p:spPr>
            <a:xfrm>
              <a:off x="9194800" y="4036977"/>
              <a:ext cx="1269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0055"/>
                  </a:solidFill>
                  <a:effectLst/>
                  <a:uLnTx/>
                  <a:uFillTx/>
                  <a:latin typeface="Calibri"/>
                  <a:ea typeface="+mn-ea"/>
                  <a:cs typeface="+mn-cs"/>
                </a:rPr>
                <a:t>Pitavastatin</a:t>
              </a:r>
            </a:p>
          </p:txBody>
        </p:sp>
      </p:grpSp>
      <p:grpSp>
        <p:nvGrpSpPr>
          <p:cNvPr id="10" name="Group 9">
            <a:extLst>
              <a:ext uri="{FF2B5EF4-FFF2-40B4-BE49-F238E27FC236}">
                <a16:creationId xmlns:a16="http://schemas.microsoft.com/office/drawing/2014/main" id="{1F5D435E-8670-185D-AE10-0F7AA13792F7}"/>
              </a:ext>
            </a:extLst>
          </p:cNvPr>
          <p:cNvGrpSpPr/>
          <p:nvPr/>
        </p:nvGrpSpPr>
        <p:grpSpPr>
          <a:xfrm>
            <a:off x="4080783" y="6164747"/>
            <a:ext cx="965964" cy="369332"/>
            <a:chOff x="9169167" y="4261336"/>
            <a:chExt cx="965964" cy="369332"/>
          </a:xfrm>
        </p:grpSpPr>
        <p:sp>
          <p:nvSpPr>
            <p:cNvPr id="11" name="Rectangle 10">
              <a:extLst>
                <a:ext uri="{FF2B5EF4-FFF2-40B4-BE49-F238E27FC236}">
                  <a16:creationId xmlns:a16="http://schemas.microsoft.com/office/drawing/2014/main" id="{7C4BF190-C0CF-5AF6-ECE6-AAC860C498B1}"/>
                </a:ext>
              </a:extLst>
            </p:cNvPr>
            <p:cNvSpPr/>
            <p:nvPr/>
          </p:nvSpPr>
          <p:spPr>
            <a:xfrm>
              <a:off x="9169167" y="4380731"/>
              <a:ext cx="111760" cy="142361"/>
            </a:xfrm>
            <a:prstGeom prst="rect">
              <a:avLst/>
            </a:prstGeom>
            <a:solidFill>
              <a:srgbClr val="1F9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D9B443C-E35D-8B7C-7638-1F064806AE45}"/>
                </a:ext>
              </a:extLst>
            </p:cNvPr>
            <p:cNvSpPr txBox="1"/>
            <p:nvPr/>
          </p:nvSpPr>
          <p:spPr>
            <a:xfrm>
              <a:off x="9211480" y="4261336"/>
              <a:ext cx="923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918C"/>
                  </a:solidFill>
                  <a:effectLst/>
                  <a:uLnTx/>
                  <a:uFillTx/>
                  <a:latin typeface="Calibri"/>
                  <a:ea typeface="+mn-ea"/>
                  <a:cs typeface="+mn-cs"/>
                </a:rPr>
                <a:t>Placebo</a:t>
              </a:r>
            </a:p>
          </p:txBody>
        </p:sp>
      </p:grpSp>
      <p:sp>
        <p:nvSpPr>
          <p:cNvPr id="4" name="TextBox 3">
            <a:extLst>
              <a:ext uri="{FF2B5EF4-FFF2-40B4-BE49-F238E27FC236}">
                <a16:creationId xmlns:a16="http://schemas.microsoft.com/office/drawing/2014/main" id="{C96B92A9-F0A7-52C4-DF06-B23E8B132B61}"/>
              </a:ext>
            </a:extLst>
          </p:cNvPr>
          <p:cNvSpPr txBox="1"/>
          <p:nvPr/>
        </p:nvSpPr>
        <p:spPr>
          <a:xfrm>
            <a:off x="9913324" y="6550223"/>
            <a:ext cx="2209900" cy="307777"/>
          </a:xfrm>
          <a:prstGeom prst="rect">
            <a:avLst/>
          </a:prstGeom>
          <a:noFill/>
        </p:spPr>
        <p:txBody>
          <a:bodyPr wrap="none" rtlCol="0">
            <a:spAutoFit/>
          </a:bodyPr>
          <a:lstStyle/>
          <a:p>
            <a:r>
              <a:rPr lang="en-US" sz="1400" dirty="0"/>
              <a:t>Grinspoon et al. NEJM 2023</a:t>
            </a:r>
          </a:p>
        </p:txBody>
      </p:sp>
    </p:spTree>
    <p:extLst>
      <p:ext uri="{BB962C8B-B14F-4D97-AF65-F5344CB8AC3E}">
        <p14:creationId xmlns:p14="http://schemas.microsoft.com/office/powerpoint/2010/main" val="2787639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C2F0BF-B5C3-2809-6978-FC834457543D}"/>
              </a:ext>
            </a:extLst>
          </p:cNvPr>
          <p:cNvSpPr txBox="1">
            <a:spLocks/>
          </p:cNvSpPr>
          <p:nvPr/>
        </p:nvSpPr>
        <p:spPr>
          <a:xfrm>
            <a:off x="108857" y="297792"/>
            <a:ext cx="11952513" cy="1153571"/>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dirty="0">
                <a:solidFill>
                  <a:schemeClr val="tx1"/>
                </a:solidFill>
              </a:rPr>
              <a:t>Effect Larger than Anticipated Based on </a:t>
            </a:r>
          </a:p>
          <a:p>
            <a:pPr algn="ctr"/>
            <a:r>
              <a:rPr lang="en-US" dirty="0">
                <a:solidFill>
                  <a:schemeClr val="tx1"/>
                </a:solidFill>
              </a:rPr>
              <a:t>Lowering of LDL</a:t>
            </a:r>
          </a:p>
        </p:txBody>
      </p:sp>
      <p:pic>
        <p:nvPicPr>
          <p:cNvPr id="4" name="Picture 3">
            <a:extLst>
              <a:ext uri="{FF2B5EF4-FFF2-40B4-BE49-F238E27FC236}">
                <a16:creationId xmlns:a16="http://schemas.microsoft.com/office/drawing/2014/main" id="{0BD45D30-F971-A1AE-9CE4-FCB54967D9E5}"/>
              </a:ext>
            </a:extLst>
          </p:cNvPr>
          <p:cNvPicPr>
            <a:picLocks noChangeAspect="1"/>
          </p:cNvPicPr>
          <p:nvPr/>
        </p:nvPicPr>
        <p:blipFill>
          <a:blip r:embed="rId3"/>
          <a:stretch>
            <a:fillRect/>
          </a:stretch>
        </p:blipFill>
        <p:spPr>
          <a:xfrm>
            <a:off x="885743" y="1912909"/>
            <a:ext cx="6327502" cy="4319458"/>
          </a:xfrm>
          <a:prstGeom prst="rect">
            <a:avLst/>
          </a:prstGeom>
        </p:spPr>
      </p:pic>
      <p:sp>
        <p:nvSpPr>
          <p:cNvPr id="7" name="TextBox 6">
            <a:extLst>
              <a:ext uri="{FF2B5EF4-FFF2-40B4-BE49-F238E27FC236}">
                <a16:creationId xmlns:a16="http://schemas.microsoft.com/office/drawing/2014/main" id="{70565115-407E-A78C-916D-111CBDF7EFE7}"/>
              </a:ext>
            </a:extLst>
          </p:cNvPr>
          <p:cNvSpPr txBox="1"/>
          <p:nvPr/>
        </p:nvSpPr>
        <p:spPr>
          <a:xfrm>
            <a:off x="9101471" y="6567100"/>
            <a:ext cx="260739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rPr>
              <a:t>Lancet 2010; 376: 1670-81</a:t>
            </a:r>
          </a:p>
        </p:txBody>
      </p:sp>
      <p:sp>
        <p:nvSpPr>
          <p:cNvPr id="8" name="TextBox 7">
            <a:extLst>
              <a:ext uri="{FF2B5EF4-FFF2-40B4-BE49-F238E27FC236}">
                <a16:creationId xmlns:a16="http://schemas.microsoft.com/office/drawing/2014/main" id="{C5533F35-9342-AA5F-3CE6-8422EEF2BF3E}"/>
              </a:ext>
            </a:extLst>
          </p:cNvPr>
          <p:cNvSpPr txBox="1"/>
          <p:nvPr/>
        </p:nvSpPr>
        <p:spPr>
          <a:xfrm>
            <a:off x="6860925" y="3785258"/>
            <a:ext cx="5331075" cy="2062103"/>
          </a:xfrm>
          <a:prstGeom prst="rect">
            <a:avLst/>
          </a:prstGeom>
          <a:noFill/>
        </p:spPr>
        <p:txBody>
          <a:bodyPr wrap="none" rtlCol="0">
            <a:spAutoFit/>
          </a:bodyPr>
          <a:lstStyle/>
          <a:p>
            <a:pPr marL="285750" indent="-285750">
              <a:buFont typeface="Arial" panose="020B0604020202020204" pitchFamily="34" charset="0"/>
              <a:buChar char="•"/>
            </a:pPr>
            <a:r>
              <a:rPr lang="en-US" sz="3200" b="1" dirty="0"/>
              <a:t>LDL lowering matters but </a:t>
            </a:r>
          </a:p>
          <a:p>
            <a:r>
              <a:rPr lang="en-US" sz="3200" b="1" dirty="0"/>
              <a:t>   statin effect is beyond what </a:t>
            </a:r>
          </a:p>
          <a:p>
            <a:r>
              <a:rPr lang="en-US" sz="3200" b="1" dirty="0"/>
              <a:t>   is expected for LDL lowering </a:t>
            </a:r>
          </a:p>
          <a:p>
            <a:r>
              <a:rPr lang="en-US" sz="3200" b="1" dirty="0"/>
              <a:t>   alone </a:t>
            </a:r>
          </a:p>
        </p:txBody>
      </p:sp>
      <p:sp>
        <p:nvSpPr>
          <p:cNvPr id="9" name="TextBox 8">
            <a:extLst>
              <a:ext uri="{FF2B5EF4-FFF2-40B4-BE49-F238E27FC236}">
                <a16:creationId xmlns:a16="http://schemas.microsoft.com/office/drawing/2014/main" id="{15AA3B54-510B-CEAB-3589-10865D4D160F}"/>
              </a:ext>
            </a:extLst>
          </p:cNvPr>
          <p:cNvSpPr txBox="1"/>
          <p:nvPr/>
        </p:nvSpPr>
        <p:spPr>
          <a:xfrm>
            <a:off x="5556429" y="2567176"/>
            <a:ext cx="1101584" cy="369332"/>
          </a:xfrm>
          <a:prstGeom prst="rect">
            <a:avLst/>
          </a:prstGeom>
          <a:noFill/>
        </p:spPr>
        <p:txBody>
          <a:bodyPr wrap="none" rtlCol="0">
            <a:spAutoFit/>
          </a:bodyPr>
          <a:lstStyle/>
          <a:p>
            <a:r>
              <a:rPr lang="en-US" b="1" dirty="0"/>
              <a:t>REPRIEVE</a:t>
            </a:r>
          </a:p>
        </p:txBody>
      </p:sp>
      <p:cxnSp>
        <p:nvCxnSpPr>
          <p:cNvPr id="11" name="Straight Arrow Connector 10">
            <a:extLst>
              <a:ext uri="{FF2B5EF4-FFF2-40B4-BE49-F238E27FC236}">
                <a16:creationId xmlns:a16="http://schemas.microsoft.com/office/drawing/2014/main" id="{7EC4C968-9A94-893D-79BE-A5D4FA009335}"/>
              </a:ext>
            </a:extLst>
          </p:cNvPr>
          <p:cNvCxnSpPr/>
          <p:nvPr/>
        </p:nvCxnSpPr>
        <p:spPr>
          <a:xfrm flipH="1" flipV="1">
            <a:off x="5626457" y="2417184"/>
            <a:ext cx="282222" cy="1673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4EF7240C-7990-9404-4DCA-AFEC12C14CAC}"/>
              </a:ext>
            </a:extLst>
          </p:cNvPr>
          <p:cNvSpPr txBox="1"/>
          <p:nvPr/>
        </p:nvSpPr>
        <p:spPr>
          <a:xfrm>
            <a:off x="5388243" y="2215219"/>
            <a:ext cx="406400" cy="369332"/>
          </a:xfrm>
          <a:prstGeom prst="rect">
            <a:avLst/>
          </a:prstGeom>
          <a:noFill/>
        </p:spPr>
        <p:txBody>
          <a:bodyPr wrap="square" rtlCol="0">
            <a:spAutoFit/>
          </a:bodyPr>
          <a:lstStyle/>
          <a:p>
            <a:r>
              <a:rPr lang="en-US" dirty="0">
                <a:highlight>
                  <a:srgbClr val="00FF00"/>
                </a:highlight>
                <a:latin typeface="Arial" panose="020B0604020202020204" pitchFamily="34" charset="0"/>
                <a:cs typeface="Arial" panose="020B0604020202020204" pitchFamily="34" charset="0"/>
              </a:rPr>
              <a:t>■</a:t>
            </a:r>
            <a:endParaRPr lang="en-US" dirty="0">
              <a:highlight>
                <a:srgbClr val="00FF00"/>
              </a:highlight>
            </a:endParaRPr>
          </a:p>
        </p:txBody>
      </p:sp>
      <p:sp>
        <p:nvSpPr>
          <p:cNvPr id="15" name="Rectangle 14">
            <a:extLst>
              <a:ext uri="{FF2B5EF4-FFF2-40B4-BE49-F238E27FC236}">
                <a16:creationId xmlns:a16="http://schemas.microsoft.com/office/drawing/2014/main" id="{0499219F-4601-A8E1-9B2B-031CE2D5B452}"/>
              </a:ext>
            </a:extLst>
          </p:cNvPr>
          <p:cNvSpPr/>
          <p:nvPr/>
        </p:nvSpPr>
        <p:spPr>
          <a:xfrm>
            <a:off x="8319911" y="2399885"/>
            <a:ext cx="1532086" cy="221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grpSp>
        <p:nvGrpSpPr>
          <p:cNvPr id="18" name="Group 17">
            <a:extLst>
              <a:ext uri="{FF2B5EF4-FFF2-40B4-BE49-F238E27FC236}">
                <a16:creationId xmlns:a16="http://schemas.microsoft.com/office/drawing/2014/main" id="{A5E8EAC1-A535-7C68-DC5F-4E740BA92E89}"/>
              </a:ext>
            </a:extLst>
          </p:cNvPr>
          <p:cNvGrpSpPr/>
          <p:nvPr/>
        </p:nvGrpSpPr>
        <p:grpSpPr>
          <a:xfrm>
            <a:off x="3159119" y="3989572"/>
            <a:ext cx="1532087" cy="369332"/>
            <a:chOff x="7900452" y="4630274"/>
            <a:chExt cx="1532087" cy="369332"/>
          </a:xfrm>
        </p:grpSpPr>
        <p:sp>
          <p:nvSpPr>
            <p:cNvPr id="14" name="TextBox 13">
              <a:extLst>
                <a:ext uri="{FF2B5EF4-FFF2-40B4-BE49-F238E27FC236}">
                  <a16:creationId xmlns:a16="http://schemas.microsoft.com/office/drawing/2014/main" id="{1239D432-CF4F-41B5-61CE-29B14EB6B14B}"/>
                </a:ext>
              </a:extLst>
            </p:cNvPr>
            <p:cNvSpPr txBox="1"/>
            <p:nvPr/>
          </p:nvSpPr>
          <p:spPr>
            <a:xfrm>
              <a:off x="7900452" y="4630274"/>
              <a:ext cx="1532086" cy="369332"/>
            </a:xfrm>
            <a:prstGeom prst="rect">
              <a:avLst/>
            </a:prstGeom>
            <a:noFill/>
            <a:ln>
              <a:solidFill>
                <a:srgbClr val="FF0000"/>
              </a:solidFill>
            </a:ln>
          </p:spPr>
          <p:txBody>
            <a:bodyPr wrap="none" rtlCol="0">
              <a:spAutoFit/>
            </a:bodyPr>
            <a:lstStyle/>
            <a:p>
              <a:r>
                <a:rPr lang="en-US" dirty="0">
                  <a:solidFill>
                    <a:srgbClr val="FF0000"/>
                  </a:solidFill>
                </a:rPr>
                <a:t>Predicted </a:t>
              </a:r>
              <a:r>
                <a:rPr lang="en-US" b="1" dirty="0">
                  <a:solidFill>
                    <a:srgbClr val="FF0000"/>
                  </a:solidFill>
                </a:rPr>
                <a:t>17%</a:t>
              </a:r>
            </a:p>
          </p:txBody>
        </p:sp>
        <p:sp>
          <p:nvSpPr>
            <p:cNvPr id="16" name="Rectangle 15">
              <a:extLst>
                <a:ext uri="{FF2B5EF4-FFF2-40B4-BE49-F238E27FC236}">
                  <a16:creationId xmlns:a16="http://schemas.microsoft.com/office/drawing/2014/main" id="{F897314E-65CF-AD97-2F14-CB0C29F7D612}"/>
                </a:ext>
              </a:extLst>
            </p:cNvPr>
            <p:cNvSpPr/>
            <p:nvPr/>
          </p:nvSpPr>
          <p:spPr>
            <a:xfrm>
              <a:off x="7900453" y="4630274"/>
              <a:ext cx="1532086"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grpSp>
      <p:sp>
        <p:nvSpPr>
          <p:cNvPr id="2" name="TextBox 1">
            <a:extLst>
              <a:ext uri="{FF2B5EF4-FFF2-40B4-BE49-F238E27FC236}">
                <a16:creationId xmlns:a16="http://schemas.microsoft.com/office/drawing/2014/main" id="{AEAFD4C5-90E3-40A3-89C0-57F99AD0004A}"/>
              </a:ext>
            </a:extLst>
          </p:cNvPr>
          <p:cNvSpPr txBox="1"/>
          <p:nvPr/>
        </p:nvSpPr>
        <p:spPr>
          <a:xfrm>
            <a:off x="2315497" y="6434332"/>
            <a:ext cx="4382354" cy="369332"/>
          </a:xfrm>
          <a:prstGeom prst="rect">
            <a:avLst/>
          </a:prstGeom>
          <a:noFill/>
        </p:spPr>
        <p:txBody>
          <a:bodyPr wrap="none" rtlCol="0">
            <a:spAutoFit/>
          </a:bodyPr>
          <a:lstStyle/>
          <a:p>
            <a:r>
              <a:rPr lang="en-US" dirty="0"/>
              <a:t>Note: 35% is point estimate, CI % is 17 – 52%</a:t>
            </a:r>
          </a:p>
        </p:txBody>
      </p:sp>
    </p:spTree>
    <p:extLst>
      <p:ext uri="{BB962C8B-B14F-4D97-AF65-F5344CB8AC3E}">
        <p14:creationId xmlns:p14="http://schemas.microsoft.com/office/powerpoint/2010/main" val="974426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2D0A-CF99-2619-8A77-D4492082F276}"/>
              </a:ext>
            </a:extLst>
          </p:cNvPr>
          <p:cNvSpPr txBox="1">
            <a:spLocks/>
          </p:cNvSpPr>
          <p:nvPr/>
        </p:nvSpPr>
        <p:spPr>
          <a:xfrm>
            <a:off x="5210136" y="445925"/>
            <a:ext cx="1771728" cy="1081087"/>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dirty="0">
                <a:solidFill>
                  <a:schemeClr val="tx1"/>
                </a:solidFill>
              </a:rPr>
              <a:t>Safety</a:t>
            </a:r>
          </a:p>
        </p:txBody>
      </p:sp>
      <p:sp>
        <p:nvSpPr>
          <p:cNvPr id="3" name="Content Placeholder 2">
            <a:extLst>
              <a:ext uri="{FF2B5EF4-FFF2-40B4-BE49-F238E27FC236}">
                <a16:creationId xmlns:a16="http://schemas.microsoft.com/office/drawing/2014/main" id="{E5B15B0F-6244-B1DE-42BD-1778E3A3FBB1}"/>
              </a:ext>
            </a:extLst>
          </p:cNvPr>
          <p:cNvSpPr txBox="1">
            <a:spLocks/>
          </p:cNvSpPr>
          <p:nvPr/>
        </p:nvSpPr>
        <p:spPr>
          <a:xfrm>
            <a:off x="609600" y="1960562"/>
            <a:ext cx="109728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400" dirty="0"/>
              <a:t>DSMB concluded no unanticipated safety concerns</a:t>
            </a:r>
          </a:p>
          <a:p>
            <a:pPr>
              <a:spcAft>
                <a:spcPts val="600"/>
              </a:spcAft>
            </a:pPr>
            <a:r>
              <a:rPr lang="en-US" sz="2400" dirty="0"/>
              <a:t>Serious adverse events similar in each group: IRR 1.02 (0.92-1.14)</a:t>
            </a:r>
          </a:p>
          <a:p>
            <a:pPr>
              <a:spcAft>
                <a:spcPts val="600"/>
              </a:spcAft>
            </a:pPr>
            <a:r>
              <a:rPr lang="en-US" sz="2400" dirty="0"/>
              <a:t>Muscle-related symptoms were higher in the </a:t>
            </a:r>
            <a:r>
              <a:rPr lang="en-US" sz="2400" dirty="0" err="1"/>
              <a:t>pitavastatin</a:t>
            </a:r>
            <a:r>
              <a:rPr lang="en-US" sz="2400" dirty="0"/>
              <a:t> group but were mostly mild and only 1% withdrew for muscle-related symptomatology</a:t>
            </a:r>
          </a:p>
          <a:p>
            <a:pPr>
              <a:spcAft>
                <a:spcPts val="600"/>
              </a:spcAft>
            </a:pPr>
            <a:r>
              <a:rPr lang="en-US" sz="2400" dirty="0"/>
              <a:t>Diabetes rates increased in the pitavastatin group, but this increase was consistent with that seen in prior statin studies, was not significantly above rates demonstrated for the general population, and very few withdrew due to diabetes </a:t>
            </a:r>
          </a:p>
          <a:p>
            <a:pPr>
              <a:spcAft>
                <a:spcPts val="600"/>
              </a:spcAft>
            </a:pPr>
            <a:r>
              <a:rPr lang="en-US" sz="2400" dirty="0"/>
              <a:t>No effect on Grade 3 ALT or rhabdomyolysis was seen</a:t>
            </a:r>
          </a:p>
          <a:p>
            <a:endParaRPr lang="en-US" sz="2400" dirty="0"/>
          </a:p>
        </p:txBody>
      </p:sp>
      <p:sp>
        <p:nvSpPr>
          <p:cNvPr id="4" name="TextBox 3">
            <a:extLst>
              <a:ext uri="{FF2B5EF4-FFF2-40B4-BE49-F238E27FC236}">
                <a16:creationId xmlns:a16="http://schemas.microsoft.com/office/drawing/2014/main" id="{998285FA-53C7-4DCC-90BA-4F5AEA349762}"/>
              </a:ext>
            </a:extLst>
          </p:cNvPr>
          <p:cNvSpPr txBox="1"/>
          <p:nvPr/>
        </p:nvSpPr>
        <p:spPr>
          <a:xfrm>
            <a:off x="9325799" y="6106244"/>
            <a:ext cx="2420663" cy="369332"/>
          </a:xfrm>
          <a:prstGeom prst="rect">
            <a:avLst/>
          </a:prstGeom>
          <a:noFill/>
        </p:spPr>
        <p:txBody>
          <a:bodyPr wrap="none" rtlCol="0">
            <a:spAutoFit/>
          </a:bodyPr>
          <a:lstStyle/>
          <a:p>
            <a:r>
              <a:rPr lang="en-US" dirty="0"/>
              <a:t>IRR: incidence rate ratio</a:t>
            </a:r>
          </a:p>
        </p:txBody>
      </p:sp>
    </p:spTree>
    <p:extLst>
      <p:ext uri="{BB962C8B-B14F-4D97-AF65-F5344CB8AC3E}">
        <p14:creationId xmlns:p14="http://schemas.microsoft.com/office/powerpoint/2010/main" val="1668776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EEF65FF5-9A5D-2B1E-0128-32A5B22028BE}"/>
              </a:ext>
            </a:extLst>
          </p:cNvPr>
          <p:cNvGraphicFramePr>
            <a:graphicFrameLocks/>
          </p:cNvGraphicFramePr>
          <p:nvPr>
            <p:extLst>
              <p:ext uri="{D42A27DB-BD31-4B8C-83A1-F6EECF244321}">
                <p14:modId xmlns:p14="http://schemas.microsoft.com/office/powerpoint/2010/main" val="764783737"/>
              </p:ext>
            </p:extLst>
          </p:nvPr>
        </p:nvGraphicFramePr>
        <p:xfrm>
          <a:off x="697584" y="1788737"/>
          <a:ext cx="9753600" cy="3867346"/>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61F06AC6-4D9E-C6C6-BA58-A95644567480}"/>
              </a:ext>
            </a:extLst>
          </p:cNvPr>
          <p:cNvGrpSpPr/>
          <p:nvPr/>
        </p:nvGrpSpPr>
        <p:grpSpPr>
          <a:xfrm>
            <a:off x="9049732" y="2269067"/>
            <a:ext cx="2707349" cy="1382051"/>
            <a:chOff x="9049732" y="2269067"/>
            <a:chExt cx="2707349" cy="1382051"/>
          </a:xfrm>
        </p:grpSpPr>
        <p:cxnSp>
          <p:nvCxnSpPr>
            <p:cNvPr id="4" name="Straight Connector 3">
              <a:extLst>
                <a:ext uri="{FF2B5EF4-FFF2-40B4-BE49-F238E27FC236}">
                  <a16:creationId xmlns:a16="http://schemas.microsoft.com/office/drawing/2014/main" id="{1746FEC6-E13D-063B-D549-D708583CDEDD}"/>
                </a:ext>
              </a:extLst>
            </p:cNvPr>
            <p:cNvCxnSpPr>
              <a:cxnSpLocks/>
            </p:cNvCxnSpPr>
            <p:nvPr/>
          </p:nvCxnSpPr>
          <p:spPr>
            <a:xfrm>
              <a:off x="9049732" y="2269067"/>
              <a:ext cx="3384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B9BF6B91-1EC4-9D8D-AE33-0BD88E40C4DD}"/>
                </a:ext>
              </a:extLst>
            </p:cNvPr>
            <p:cNvCxnSpPr>
              <a:cxnSpLocks/>
            </p:cNvCxnSpPr>
            <p:nvPr/>
          </p:nvCxnSpPr>
          <p:spPr>
            <a:xfrm>
              <a:off x="9392356" y="2269067"/>
              <a:ext cx="0" cy="1382051"/>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451B5030-931D-0B00-2BD8-CE5C2C938B32}"/>
                </a:ext>
              </a:extLst>
            </p:cNvPr>
            <p:cNvSpPr txBox="1"/>
            <p:nvPr/>
          </p:nvSpPr>
          <p:spPr>
            <a:xfrm>
              <a:off x="9485305" y="2590760"/>
              <a:ext cx="22717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IRR 1.34 (1.08-1.65)</a:t>
              </a:r>
            </a:p>
          </p:txBody>
        </p:sp>
      </p:grpSp>
      <p:cxnSp>
        <p:nvCxnSpPr>
          <p:cNvPr id="7" name="Straight Connector 6">
            <a:extLst>
              <a:ext uri="{FF2B5EF4-FFF2-40B4-BE49-F238E27FC236}">
                <a16:creationId xmlns:a16="http://schemas.microsoft.com/office/drawing/2014/main" id="{C9817721-9F69-65A6-767F-C7EF942D66AF}"/>
              </a:ext>
            </a:extLst>
          </p:cNvPr>
          <p:cNvCxnSpPr>
            <a:cxnSpLocks/>
          </p:cNvCxnSpPr>
          <p:nvPr/>
        </p:nvCxnSpPr>
        <p:spPr>
          <a:xfrm>
            <a:off x="9049732" y="3636120"/>
            <a:ext cx="35433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D3B638A-EF90-835D-978D-86D4D0A5F03F}"/>
              </a:ext>
            </a:extLst>
          </p:cNvPr>
          <p:cNvSpPr txBox="1"/>
          <p:nvPr/>
        </p:nvSpPr>
        <p:spPr>
          <a:xfrm>
            <a:off x="929297" y="2269067"/>
            <a:ext cx="93647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918C"/>
                </a:solidFill>
                <a:effectLst/>
                <a:uLnTx/>
                <a:uFillTx/>
                <a:latin typeface="Calibri"/>
                <a:ea typeface="+mn-ea"/>
                <a:cs typeface="+mn-cs"/>
              </a:rPr>
              <a:t>Placebo</a:t>
            </a:r>
          </a:p>
        </p:txBody>
      </p:sp>
      <p:sp>
        <p:nvSpPr>
          <p:cNvPr id="9" name="TextBox 8">
            <a:extLst>
              <a:ext uri="{FF2B5EF4-FFF2-40B4-BE49-F238E27FC236}">
                <a16:creationId xmlns:a16="http://schemas.microsoft.com/office/drawing/2014/main" id="{2B4BD1C9-63A9-B3A4-349F-C6FB517DD650}"/>
              </a:ext>
            </a:extLst>
          </p:cNvPr>
          <p:cNvSpPr txBox="1"/>
          <p:nvPr/>
        </p:nvSpPr>
        <p:spPr>
          <a:xfrm>
            <a:off x="609600" y="3363238"/>
            <a:ext cx="131016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0055"/>
                </a:solidFill>
                <a:effectLst/>
                <a:uLnTx/>
                <a:uFillTx/>
                <a:latin typeface="Calibri"/>
                <a:ea typeface="+mn-ea"/>
                <a:cs typeface="+mn-cs"/>
              </a:rPr>
              <a:t>Pitavastatin</a:t>
            </a:r>
          </a:p>
        </p:txBody>
      </p:sp>
      <p:sp>
        <p:nvSpPr>
          <p:cNvPr id="20" name="TextBox 19">
            <a:extLst>
              <a:ext uri="{FF2B5EF4-FFF2-40B4-BE49-F238E27FC236}">
                <a16:creationId xmlns:a16="http://schemas.microsoft.com/office/drawing/2014/main" id="{FA87278A-FEEE-AF43-C3A3-B126FA8A1772}"/>
              </a:ext>
            </a:extLst>
          </p:cNvPr>
          <p:cNvSpPr txBox="1"/>
          <p:nvPr/>
        </p:nvSpPr>
        <p:spPr>
          <a:xfrm>
            <a:off x="5958348" y="1382910"/>
            <a:ext cx="6040051"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12 MACE events in participants with diabetes: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-4 in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pitavastatin</a:t>
            </a:r>
            <a:r>
              <a:rPr kumimoji="0" lang="en-US" sz="2400" b="1" i="0" u="none" strike="noStrike" kern="1200" cap="none" spc="0" normalizeH="0" baseline="0" noProof="0" dirty="0">
                <a:ln>
                  <a:noFill/>
                </a:ln>
                <a:solidFill>
                  <a:prstClr val="black"/>
                </a:solidFill>
                <a:effectLst/>
                <a:uLnTx/>
                <a:uFillTx/>
                <a:latin typeface="Calibri"/>
                <a:ea typeface="+mn-ea"/>
                <a:cs typeface="+mn-cs"/>
              </a:rPr>
              <a:t>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-8 in placebo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itle 1">
            <a:extLst>
              <a:ext uri="{FF2B5EF4-FFF2-40B4-BE49-F238E27FC236}">
                <a16:creationId xmlns:a16="http://schemas.microsoft.com/office/drawing/2014/main" id="{7A812806-4119-A5AB-956B-6028278F3CC8}"/>
              </a:ext>
            </a:extLst>
          </p:cNvPr>
          <p:cNvSpPr txBox="1">
            <a:spLocks/>
          </p:cNvSpPr>
          <p:nvPr/>
        </p:nvSpPr>
        <p:spPr>
          <a:xfrm>
            <a:off x="609600" y="187601"/>
            <a:ext cx="10972800" cy="11430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sz="3800" dirty="0">
                <a:solidFill>
                  <a:schemeClr val="tx1"/>
                </a:solidFill>
              </a:rPr>
              <a:t>Diabetes Rates in REPRIEVE vs. General Population </a:t>
            </a:r>
            <a:br>
              <a:rPr lang="en-US" sz="3800" dirty="0">
                <a:solidFill>
                  <a:schemeClr val="tx1"/>
                </a:solidFill>
              </a:rPr>
            </a:br>
            <a:r>
              <a:rPr lang="en-US" sz="3800" dirty="0">
                <a:solidFill>
                  <a:schemeClr val="tx1"/>
                </a:solidFill>
              </a:rPr>
              <a:t>   Aged 45-64 per US Centers for Disease Control</a:t>
            </a:r>
          </a:p>
        </p:txBody>
      </p:sp>
      <p:sp>
        <p:nvSpPr>
          <p:cNvPr id="22" name="TextBox 21">
            <a:extLst>
              <a:ext uri="{FF2B5EF4-FFF2-40B4-BE49-F238E27FC236}">
                <a16:creationId xmlns:a16="http://schemas.microsoft.com/office/drawing/2014/main" id="{73AC5588-4FA2-2818-5567-DB650E7D93EB}"/>
              </a:ext>
            </a:extLst>
          </p:cNvPr>
          <p:cNvSpPr txBox="1"/>
          <p:nvPr/>
        </p:nvSpPr>
        <p:spPr>
          <a:xfrm>
            <a:off x="1900920" y="6204399"/>
            <a:ext cx="87202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Centers for Disease Control and Prevention. Incidence of Newly Diagnosed Diabetes.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https://www.cdc.gov/diabetes/data/statistics-report/newly-diagnosed-diabetes.html#print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3" name="Straight Connector 22">
            <a:extLst>
              <a:ext uri="{FF2B5EF4-FFF2-40B4-BE49-F238E27FC236}">
                <a16:creationId xmlns:a16="http://schemas.microsoft.com/office/drawing/2014/main" id="{C300DC42-DAA8-D8C0-0629-89E73530612C}"/>
              </a:ext>
            </a:extLst>
          </p:cNvPr>
          <p:cNvCxnSpPr>
            <a:cxnSpLocks/>
          </p:cNvCxnSpPr>
          <p:nvPr/>
        </p:nvCxnSpPr>
        <p:spPr>
          <a:xfrm>
            <a:off x="9049732" y="2264520"/>
            <a:ext cx="35433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831B6E9-565A-4244-A78C-230BAA10E814}"/>
              </a:ext>
            </a:extLst>
          </p:cNvPr>
          <p:cNvSpPr txBox="1"/>
          <p:nvPr/>
        </p:nvSpPr>
        <p:spPr>
          <a:xfrm>
            <a:off x="9410861" y="5755365"/>
            <a:ext cx="2420663" cy="369332"/>
          </a:xfrm>
          <a:prstGeom prst="rect">
            <a:avLst/>
          </a:prstGeom>
          <a:noFill/>
        </p:spPr>
        <p:txBody>
          <a:bodyPr wrap="none" rtlCol="0">
            <a:spAutoFit/>
          </a:bodyPr>
          <a:lstStyle/>
          <a:p>
            <a:r>
              <a:rPr lang="en-US" dirty="0"/>
              <a:t>IRR: incidence rate ratio</a:t>
            </a:r>
          </a:p>
        </p:txBody>
      </p:sp>
    </p:spTree>
    <p:extLst>
      <p:ext uri="{BB962C8B-B14F-4D97-AF65-F5344CB8AC3E}">
        <p14:creationId xmlns:p14="http://schemas.microsoft.com/office/powerpoint/2010/main" val="3861203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616A-1360-CF29-CDFC-EFEC5B440DF4}"/>
              </a:ext>
            </a:extLst>
          </p:cNvPr>
          <p:cNvSpPr txBox="1">
            <a:spLocks/>
          </p:cNvSpPr>
          <p:nvPr/>
        </p:nvSpPr>
        <p:spPr>
          <a:xfrm>
            <a:off x="3800971" y="475068"/>
            <a:ext cx="4590057" cy="1143000"/>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dirty="0">
                <a:solidFill>
                  <a:schemeClr val="tx1"/>
                </a:solidFill>
              </a:rPr>
              <a:t>Effects on Glucose</a:t>
            </a:r>
          </a:p>
        </p:txBody>
      </p:sp>
      <p:pic>
        <p:nvPicPr>
          <p:cNvPr id="4" name="Picture 3">
            <a:extLst>
              <a:ext uri="{FF2B5EF4-FFF2-40B4-BE49-F238E27FC236}">
                <a16:creationId xmlns:a16="http://schemas.microsoft.com/office/drawing/2014/main" id="{D9E0F33F-B73A-886B-A4A1-BA15A4A55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96" y="1618068"/>
            <a:ext cx="11656699" cy="3756047"/>
          </a:xfrm>
          <a:prstGeom prst="rect">
            <a:avLst/>
          </a:prstGeom>
        </p:spPr>
      </p:pic>
      <p:grpSp>
        <p:nvGrpSpPr>
          <p:cNvPr id="5" name="Group 4">
            <a:extLst>
              <a:ext uri="{FF2B5EF4-FFF2-40B4-BE49-F238E27FC236}">
                <a16:creationId xmlns:a16="http://schemas.microsoft.com/office/drawing/2014/main" id="{02390533-3971-02FC-98A3-1C9166B9845A}"/>
              </a:ext>
            </a:extLst>
          </p:cNvPr>
          <p:cNvGrpSpPr/>
          <p:nvPr/>
        </p:nvGrpSpPr>
        <p:grpSpPr>
          <a:xfrm>
            <a:off x="4900870" y="5469736"/>
            <a:ext cx="1320763" cy="369332"/>
            <a:chOff x="9144000" y="4043801"/>
            <a:chExt cx="1320763" cy="369332"/>
          </a:xfrm>
        </p:grpSpPr>
        <p:sp>
          <p:nvSpPr>
            <p:cNvPr id="6" name="Rectangle 5">
              <a:extLst>
                <a:ext uri="{FF2B5EF4-FFF2-40B4-BE49-F238E27FC236}">
                  <a16:creationId xmlns:a16="http://schemas.microsoft.com/office/drawing/2014/main" id="{3654BA3A-E306-71A9-E071-3F41262803B8}"/>
                </a:ext>
              </a:extLst>
            </p:cNvPr>
            <p:cNvSpPr/>
            <p:nvPr/>
          </p:nvSpPr>
          <p:spPr>
            <a:xfrm>
              <a:off x="9144000" y="4155440"/>
              <a:ext cx="111760" cy="142361"/>
            </a:xfrm>
            <a:prstGeom prst="rect">
              <a:avLst/>
            </a:prstGeom>
            <a:solidFill>
              <a:srgbClr val="470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FFA43322-0DCA-54F4-5776-FF1BE146D195}"/>
                </a:ext>
              </a:extLst>
            </p:cNvPr>
            <p:cNvSpPr txBox="1"/>
            <p:nvPr/>
          </p:nvSpPr>
          <p:spPr>
            <a:xfrm>
              <a:off x="9194800" y="4043801"/>
              <a:ext cx="1269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0055"/>
                  </a:solidFill>
                  <a:effectLst/>
                  <a:uLnTx/>
                  <a:uFillTx/>
                  <a:latin typeface="Calibri"/>
                  <a:ea typeface="+mn-ea"/>
                  <a:cs typeface="+mn-cs"/>
                </a:rPr>
                <a:t>Pitavastatin</a:t>
              </a:r>
            </a:p>
          </p:txBody>
        </p:sp>
      </p:grpSp>
      <p:grpSp>
        <p:nvGrpSpPr>
          <p:cNvPr id="8" name="Group 7">
            <a:extLst>
              <a:ext uri="{FF2B5EF4-FFF2-40B4-BE49-F238E27FC236}">
                <a16:creationId xmlns:a16="http://schemas.microsoft.com/office/drawing/2014/main" id="{8D00FC2D-899F-C1CD-9D3E-DF76A55192EA}"/>
              </a:ext>
            </a:extLst>
          </p:cNvPr>
          <p:cNvGrpSpPr/>
          <p:nvPr/>
        </p:nvGrpSpPr>
        <p:grpSpPr>
          <a:xfrm>
            <a:off x="6346320" y="5470011"/>
            <a:ext cx="977483" cy="369332"/>
            <a:chOff x="9144000" y="4267596"/>
            <a:chExt cx="977483" cy="369332"/>
          </a:xfrm>
        </p:grpSpPr>
        <p:sp>
          <p:nvSpPr>
            <p:cNvPr id="9" name="Rectangle 8">
              <a:extLst>
                <a:ext uri="{FF2B5EF4-FFF2-40B4-BE49-F238E27FC236}">
                  <a16:creationId xmlns:a16="http://schemas.microsoft.com/office/drawing/2014/main" id="{B735F71D-180E-B659-9F2B-851B5C214AE5}"/>
                </a:ext>
              </a:extLst>
            </p:cNvPr>
            <p:cNvSpPr/>
            <p:nvPr/>
          </p:nvSpPr>
          <p:spPr>
            <a:xfrm>
              <a:off x="9144000" y="4389120"/>
              <a:ext cx="111760" cy="142361"/>
            </a:xfrm>
            <a:prstGeom prst="rect">
              <a:avLst/>
            </a:prstGeom>
            <a:solidFill>
              <a:srgbClr val="1F9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4A9EAAF-4BD2-3EA0-18C1-9164181837FE}"/>
                </a:ext>
              </a:extLst>
            </p:cNvPr>
            <p:cNvSpPr txBox="1"/>
            <p:nvPr/>
          </p:nvSpPr>
          <p:spPr>
            <a:xfrm>
              <a:off x="9197832" y="4267596"/>
              <a:ext cx="923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918C"/>
                  </a:solidFill>
                  <a:effectLst/>
                  <a:uLnTx/>
                  <a:uFillTx/>
                  <a:latin typeface="Calibri"/>
                  <a:ea typeface="+mn-ea"/>
                  <a:cs typeface="+mn-cs"/>
                </a:rPr>
                <a:t>Placebo</a:t>
              </a:r>
            </a:p>
          </p:txBody>
        </p:sp>
      </p:grpSp>
      <p:sp>
        <p:nvSpPr>
          <p:cNvPr id="11" name="TextBox 10">
            <a:extLst>
              <a:ext uri="{FF2B5EF4-FFF2-40B4-BE49-F238E27FC236}">
                <a16:creationId xmlns:a16="http://schemas.microsoft.com/office/drawing/2014/main" id="{AF2580EE-1DCF-2661-D270-DB4823433917}"/>
              </a:ext>
            </a:extLst>
          </p:cNvPr>
          <p:cNvSpPr txBox="1"/>
          <p:nvPr/>
        </p:nvSpPr>
        <p:spPr>
          <a:xfrm>
            <a:off x="9913324" y="6550223"/>
            <a:ext cx="2209900" cy="307777"/>
          </a:xfrm>
          <a:prstGeom prst="rect">
            <a:avLst/>
          </a:prstGeom>
          <a:noFill/>
        </p:spPr>
        <p:txBody>
          <a:bodyPr wrap="none" rtlCol="0">
            <a:spAutoFit/>
          </a:bodyPr>
          <a:lstStyle/>
          <a:p>
            <a:r>
              <a:rPr lang="en-US" sz="1400" dirty="0"/>
              <a:t>Grinspoon et al. NEJM 2023</a:t>
            </a:r>
          </a:p>
        </p:txBody>
      </p:sp>
    </p:spTree>
    <p:extLst>
      <p:ext uri="{BB962C8B-B14F-4D97-AF65-F5344CB8AC3E}">
        <p14:creationId xmlns:p14="http://schemas.microsoft.com/office/powerpoint/2010/main" val="4249607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07A1-7C7E-774D-F30C-4F42C0A35AB8}"/>
              </a:ext>
            </a:extLst>
          </p:cNvPr>
          <p:cNvSpPr txBox="1">
            <a:spLocks/>
          </p:cNvSpPr>
          <p:nvPr/>
        </p:nvSpPr>
        <p:spPr>
          <a:xfrm>
            <a:off x="699211" y="0"/>
            <a:ext cx="10972800" cy="1143000"/>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dirty="0">
                <a:solidFill>
                  <a:schemeClr val="tx1"/>
                </a:solidFill>
              </a:rPr>
              <a:t>Effects on Muscle Aches and Myalgias</a:t>
            </a:r>
          </a:p>
        </p:txBody>
      </p:sp>
      <p:pic>
        <p:nvPicPr>
          <p:cNvPr id="4" name="Picture 3">
            <a:extLst>
              <a:ext uri="{FF2B5EF4-FFF2-40B4-BE49-F238E27FC236}">
                <a16:creationId xmlns:a16="http://schemas.microsoft.com/office/drawing/2014/main" id="{79950A75-C533-787F-7061-DCF227B47571}"/>
              </a:ext>
            </a:extLst>
          </p:cNvPr>
          <p:cNvPicPr>
            <a:picLocks noChangeAspect="1"/>
          </p:cNvPicPr>
          <p:nvPr/>
        </p:nvPicPr>
        <p:blipFill rotWithShape="1">
          <a:blip r:embed="rId3"/>
          <a:srcRect l="1184" t="16368" r="660" b="3577"/>
          <a:stretch/>
        </p:blipFill>
        <p:spPr>
          <a:xfrm>
            <a:off x="2386828" y="4219710"/>
            <a:ext cx="7597566" cy="2589156"/>
          </a:xfrm>
          <a:prstGeom prst="rect">
            <a:avLst/>
          </a:prstGeom>
        </p:spPr>
      </p:pic>
      <p:grpSp>
        <p:nvGrpSpPr>
          <p:cNvPr id="6" name="Group 5">
            <a:extLst>
              <a:ext uri="{FF2B5EF4-FFF2-40B4-BE49-F238E27FC236}">
                <a16:creationId xmlns:a16="http://schemas.microsoft.com/office/drawing/2014/main" id="{6975FE63-F744-4A96-8DD0-7303BF8560CC}"/>
              </a:ext>
            </a:extLst>
          </p:cNvPr>
          <p:cNvGrpSpPr/>
          <p:nvPr/>
        </p:nvGrpSpPr>
        <p:grpSpPr>
          <a:xfrm>
            <a:off x="2297927" y="717604"/>
            <a:ext cx="7715303" cy="3265998"/>
            <a:chOff x="2667000" y="1017644"/>
            <a:chExt cx="6972300" cy="2728856"/>
          </a:xfrm>
        </p:grpSpPr>
        <p:pic>
          <p:nvPicPr>
            <p:cNvPr id="3" name="Picture 2">
              <a:extLst>
                <a:ext uri="{FF2B5EF4-FFF2-40B4-BE49-F238E27FC236}">
                  <a16:creationId xmlns:a16="http://schemas.microsoft.com/office/drawing/2014/main" id="{826D5F18-C33B-C03F-3A00-AFB72FC62B32}"/>
                </a:ext>
              </a:extLst>
            </p:cNvPr>
            <p:cNvPicPr>
              <a:picLocks noChangeAspect="1"/>
            </p:cNvPicPr>
            <p:nvPr/>
          </p:nvPicPr>
          <p:blipFill rotWithShape="1">
            <a:blip r:embed="rId4"/>
            <a:srcRect l="967" t="16432" r="877" b="2103"/>
            <a:stretch/>
          </p:blipFill>
          <p:spPr>
            <a:xfrm>
              <a:off x="2667000" y="1339850"/>
              <a:ext cx="6972300" cy="2406650"/>
            </a:xfrm>
            <a:prstGeom prst="rect">
              <a:avLst/>
            </a:prstGeom>
          </p:spPr>
        </p:pic>
        <p:pic>
          <p:nvPicPr>
            <p:cNvPr id="5" name="Picture 4">
              <a:extLst>
                <a:ext uri="{FF2B5EF4-FFF2-40B4-BE49-F238E27FC236}">
                  <a16:creationId xmlns:a16="http://schemas.microsoft.com/office/drawing/2014/main" id="{4BD72FEB-032D-41BC-8BA5-1BBBC10322FA}"/>
                </a:ext>
              </a:extLst>
            </p:cNvPr>
            <p:cNvPicPr>
              <a:picLocks noChangeAspect="1"/>
            </p:cNvPicPr>
            <p:nvPr/>
          </p:nvPicPr>
          <p:blipFill rotWithShape="1">
            <a:blip r:embed="rId4"/>
            <a:srcRect l="33149" t="6545" r="33149" b="82492"/>
            <a:stretch/>
          </p:blipFill>
          <p:spPr>
            <a:xfrm>
              <a:off x="4937125" y="1017644"/>
              <a:ext cx="2393950" cy="323850"/>
            </a:xfrm>
            <a:prstGeom prst="rect">
              <a:avLst/>
            </a:prstGeom>
          </p:spPr>
        </p:pic>
      </p:grpSp>
      <p:sp>
        <p:nvSpPr>
          <p:cNvPr id="7" name="TextBox 6">
            <a:extLst>
              <a:ext uri="{FF2B5EF4-FFF2-40B4-BE49-F238E27FC236}">
                <a16:creationId xmlns:a16="http://schemas.microsoft.com/office/drawing/2014/main" id="{AE0D0FB0-96D3-4E44-B258-5C59C459320F}"/>
              </a:ext>
            </a:extLst>
          </p:cNvPr>
          <p:cNvSpPr txBox="1"/>
          <p:nvPr/>
        </p:nvSpPr>
        <p:spPr>
          <a:xfrm>
            <a:off x="2647232" y="773261"/>
            <a:ext cx="1462260" cy="369332"/>
          </a:xfrm>
          <a:prstGeom prst="rect">
            <a:avLst/>
          </a:prstGeom>
          <a:noFill/>
        </p:spPr>
        <p:txBody>
          <a:bodyPr wrap="none" rtlCol="0">
            <a:spAutoFit/>
          </a:bodyPr>
          <a:lstStyle/>
          <a:p>
            <a:r>
              <a:rPr lang="en-US" b="1" dirty="0"/>
              <a:t>Muscle aches</a:t>
            </a:r>
          </a:p>
        </p:txBody>
      </p:sp>
      <p:sp>
        <p:nvSpPr>
          <p:cNvPr id="8" name="TextBox 7">
            <a:extLst>
              <a:ext uri="{FF2B5EF4-FFF2-40B4-BE49-F238E27FC236}">
                <a16:creationId xmlns:a16="http://schemas.microsoft.com/office/drawing/2014/main" id="{13F78BCA-F60D-492B-B046-72585BB7C132}"/>
              </a:ext>
            </a:extLst>
          </p:cNvPr>
          <p:cNvSpPr txBox="1"/>
          <p:nvPr/>
        </p:nvSpPr>
        <p:spPr>
          <a:xfrm>
            <a:off x="2710843" y="3900663"/>
            <a:ext cx="1853200" cy="369332"/>
          </a:xfrm>
          <a:prstGeom prst="rect">
            <a:avLst/>
          </a:prstGeom>
          <a:noFill/>
        </p:spPr>
        <p:txBody>
          <a:bodyPr wrap="none" rtlCol="0">
            <a:spAutoFit/>
          </a:bodyPr>
          <a:lstStyle/>
          <a:p>
            <a:r>
              <a:rPr lang="en-US" b="1" dirty="0"/>
              <a:t>Muscle weakness</a:t>
            </a:r>
          </a:p>
        </p:txBody>
      </p:sp>
      <p:sp>
        <p:nvSpPr>
          <p:cNvPr id="9" name="TextBox 8">
            <a:extLst>
              <a:ext uri="{FF2B5EF4-FFF2-40B4-BE49-F238E27FC236}">
                <a16:creationId xmlns:a16="http://schemas.microsoft.com/office/drawing/2014/main" id="{C0812978-BBCA-A3D0-05AA-DB1C01D60D48}"/>
              </a:ext>
            </a:extLst>
          </p:cNvPr>
          <p:cNvSpPr txBox="1"/>
          <p:nvPr/>
        </p:nvSpPr>
        <p:spPr>
          <a:xfrm>
            <a:off x="9913324" y="6550223"/>
            <a:ext cx="2209900" cy="307777"/>
          </a:xfrm>
          <a:prstGeom prst="rect">
            <a:avLst/>
          </a:prstGeom>
          <a:noFill/>
        </p:spPr>
        <p:txBody>
          <a:bodyPr wrap="none" rtlCol="0">
            <a:spAutoFit/>
          </a:bodyPr>
          <a:lstStyle/>
          <a:p>
            <a:r>
              <a:rPr lang="en-US" sz="1400" dirty="0"/>
              <a:t>Grinspoon et al. NEJM 2023</a:t>
            </a:r>
          </a:p>
        </p:txBody>
      </p:sp>
    </p:spTree>
    <p:extLst>
      <p:ext uri="{BB962C8B-B14F-4D97-AF65-F5344CB8AC3E}">
        <p14:creationId xmlns:p14="http://schemas.microsoft.com/office/powerpoint/2010/main" val="838121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5D0B-B3C8-0F64-F894-D136B25C777A}"/>
              </a:ext>
            </a:extLst>
          </p:cNvPr>
          <p:cNvSpPr txBox="1">
            <a:spLocks/>
          </p:cNvSpPr>
          <p:nvPr/>
        </p:nvSpPr>
        <p:spPr>
          <a:xfrm>
            <a:off x="609600" y="289479"/>
            <a:ext cx="10972800" cy="816907"/>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dirty="0">
                <a:solidFill>
                  <a:schemeClr val="tx1"/>
                </a:solidFill>
              </a:rPr>
              <a:t>How Might the Findings of REPRIEVE Impact the Recommendations for Statin Therapy (2019 ACC/AHA Guidelines)?</a:t>
            </a:r>
          </a:p>
        </p:txBody>
      </p:sp>
      <p:pic>
        <p:nvPicPr>
          <p:cNvPr id="3" name="Main graphic">
            <a:extLst>
              <a:ext uri="{FF2B5EF4-FFF2-40B4-BE49-F238E27FC236}">
                <a16:creationId xmlns:a16="http://schemas.microsoft.com/office/drawing/2014/main" id="{30FFF6BC-2FDE-E837-4F91-A0617E1D85A5}"/>
              </a:ext>
            </a:extLst>
          </p:cNvPr>
          <p:cNvPicPr/>
          <p:nvPr/>
        </p:nvPicPr>
        <p:blipFill>
          <a:blip r:embed="rId3"/>
          <a:stretch/>
        </p:blipFill>
        <p:spPr>
          <a:xfrm>
            <a:off x="4732256" y="1470581"/>
            <a:ext cx="7368618" cy="5206444"/>
          </a:xfrm>
          <a:prstGeom prst="rect">
            <a:avLst/>
          </a:prstGeom>
          <a:ln>
            <a:noFill/>
          </a:ln>
        </p:spPr>
      </p:pic>
      <p:sp>
        <p:nvSpPr>
          <p:cNvPr id="4" name="TextBox 3">
            <a:extLst>
              <a:ext uri="{FF2B5EF4-FFF2-40B4-BE49-F238E27FC236}">
                <a16:creationId xmlns:a16="http://schemas.microsoft.com/office/drawing/2014/main" id="{BE08B92E-CB27-DCAD-10CB-28CBC9F048DA}"/>
              </a:ext>
            </a:extLst>
          </p:cNvPr>
          <p:cNvSpPr txBox="1"/>
          <p:nvPr/>
        </p:nvSpPr>
        <p:spPr>
          <a:xfrm>
            <a:off x="91126" y="1613318"/>
            <a:ext cx="4421171" cy="4955203"/>
          </a:xfrm>
          <a:prstGeom prst="rect">
            <a:avLst/>
          </a:prstGeom>
          <a:noFill/>
        </p:spPr>
        <p:txBody>
          <a:bodyPr wrap="square" rtlCol="0">
            <a:spAutoFit/>
          </a:bodyPr>
          <a:lstStyle/>
          <a:p>
            <a:pPr marL="285750" indent="-285750">
              <a:buFont typeface="Arial" panose="020B0604020202020204" pitchFamily="34" charset="0"/>
              <a:buChar char="•"/>
            </a:pPr>
            <a:r>
              <a:rPr lang="en-US" sz="2000" dirty="0"/>
              <a:t>HIV was recently considered a risk enhancer, but its use in primary prevention had not been studied</a:t>
            </a:r>
          </a:p>
          <a:p>
            <a:endParaRPr lang="en-US" sz="2000" dirty="0"/>
          </a:p>
          <a:p>
            <a:pPr marL="285750" indent="-285750">
              <a:buFont typeface="Arial" panose="020B0604020202020204" pitchFamily="34" charset="0"/>
              <a:buChar char="•"/>
            </a:pPr>
            <a:r>
              <a:rPr lang="en-US" sz="2000" dirty="0"/>
              <a:t>Previously unknown if PWH with low to moderate risk should be put on a statin and whether statin therapy would be successful in this context</a:t>
            </a:r>
            <a:r>
              <a:rPr lang="en-US" sz="2000" i="1" dirty="0"/>
              <a:t>?</a:t>
            </a:r>
          </a:p>
          <a:p>
            <a:pPr marL="285750" indent="-285750">
              <a:buFont typeface="Arial" panose="020B0604020202020204" pitchFamily="34" charset="0"/>
              <a:buChar char="•"/>
            </a:pPr>
            <a:endParaRPr lang="en-US" sz="2000" i="1" dirty="0"/>
          </a:p>
          <a:p>
            <a:pPr marL="285750" indent="-285750">
              <a:buFont typeface="Arial" panose="020B0604020202020204" pitchFamily="34" charset="0"/>
              <a:buChar char="•"/>
            </a:pPr>
            <a:r>
              <a:rPr lang="en-US" sz="3600" i="1" dirty="0">
                <a:solidFill>
                  <a:srgbClr val="7CCA62"/>
                </a:solidFill>
              </a:rPr>
              <a:t>√</a:t>
            </a:r>
            <a:r>
              <a:rPr lang="en-US" sz="3600" i="1" dirty="0"/>
              <a:t> </a:t>
            </a:r>
            <a:r>
              <a:rPr lang="en-US" sz="2000" dirty="0"/>
              <a:t>REPRIEVE has taught us that yes this is the case, statin therapy will prevent MACE in low to moderate risk PWH</a:t>
            </a:r>
          </a:p>
          <a:p>
            <a:endParaRPr lang="en-US" sz="2000" dirty="0"/>
          </a:p>
          <a:p>
            <a:pPr marL="285750" indent="-285750">
              <a:buFont typeface="Arial" panose="020B0604020202020204" pitchFamily="34" charset="0"/>
              <a:buChar char="•"/>
            </a:pPr>
            <a:endParaRPr lang="en-US" sz="2000" dirty="0"/>
          </a:p>
        </p:txBody>
      </p:sp>
      <p:sp>
        <p:nvSpPr>
          <p:cNvPr id="5" name="Rectangle: Rounded Corners 4">
            <a:extLst>
              <a:ext uri="{FF2B5EF4-FFF2-40B4-BE49-F238E27FC236}">
                <a16:creationId xmlns:a16="http://schemas.microsoft.com/office/drawing/2014/main" id="{D23F2918-0A71-3108-78DC-27BE031677AA}"/>
              </a:ext>
            </a:extLst>
          </p:cNvPr>
          <p:cNvSpPr/>
          <p:nvPr/>
        </p:nvSpPr>
        <p:spPr>
          <a:xfrm>
            <a:off x="6666614" y="3429000"/>
            <a:ext cx="3891516" cy="2184991"/>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3818925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829D-D55E-8FF0-E6D2-368033DB604E}"/>
              </a:ext>
            </a:extLst>
          </p:cNvPr>
          <p:cNvSpPr txBox="1">
            <a:spLocks/>
          </p:cNvSpPr>
          <p:nvPr/>
        </p:nvSpPr>
        <p:spPr>
          <a:xfrm>
            <a:off x="1298222" y="514322"/>
            <a:ext cx="9595556" cy="575734"/>
          </a:xfrm>
          <a:prstGeom prst="rect">
            <a:avLst/>
          </a:prstGeom>
        </p:spPr>
        <p:txBody>
          <a:bodyPr vert="horz" lIns="0" tIns="0" rIns="0" bIns="0" rtlCol="0" anchor="t">
            <a:normAutofit lnSpcReduction="100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spcAft>
                <a:spcPts val="600"/>
              </a:spcAft>
            </a:pPr>
            <a:r>
              <a:rPr lang="en-US" dirty="0">
                <a:solidFill>
                  <a:schemeClr val="tx1"/>
                </a:solidFill>
              </a:rPr>
              <a:t>Spectrum of Statin Intensity</a:t>
            </a:r>
          </a:p>
        </p:txBody>
      </p:sp>
      <p:pic>
        <p:nvPicPr>
          <p:cNvPr id="6" name="Picture 5">
            <a:extLst>
              <a:ext uri="{FF2B5EF4-FFF2-40B4-BE49-F238E27FC236}">
                <a16:creationId xmlns:a16="http://schemas.microsoft.com/office/drawing/2014/main" id="{BC84ADEF-7AB6-29BF-AE5F-C0CDA8667299}"/>
              </a:ext>
            </a:extLst>
          </p:cNvPr>
          <p:cNvPicPr>
            <a:picLocks noChangeAspect="1"/>
          </p:cNvPicPr>
          <p:nvPr/>
        </p:nvPicPr>
        <p:blipFill>
          <a:blip r:embed="rId3"/>
          <a:stretch>
            <a:fillRect/>
          </a:stretch>
        </p:blipFill>
        <p:spPr>
          <a:xfrm>
            <a:off x="644027" y="1495167"/>
            <a:ext cx="10903946" cy="4443912"/>
          </a:xfrm>
          <a:prstGeom prst="rect">
            <a:avLst/>
          </a:prstGeom>
        </p:spPr>
      </p:pic>
      <p:sp>
        <p:nvSpPr>
          <p:cNvPr id="4" name="Oval 3">
            <a:extLst>
              <a:ext uri="{FF2B5EF4-FFF2-40B4-BE49-F238E27FC236}">
                <a16:creationId xmlns:a16="http://schemas.microsoft.com/office/drawing/2014/main" id="{52ADF103-137A-7406-299E-3BBDFB65CD24}"/>
              </a:ext>
            </a:extLst>
          </p:cNvPr>
          <p:cNvSpPr/>
          <p:nvPr/>
        </p:nvSpPr>
        <p:spPr>
          <a:xfrm>
            <a:off x="4063909" y="5434572"/>
            <a:ext cx="2474051" cy="457007"/>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1697608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2911C-D904-FD1A-A75B-A2961910DB4A}"/>
              </a:ext>
            </a:extLst>
          </p:cNvPr>
          <p:cNvPicPr>
            <a:picLocks noChangeAspect="1"/>
          </p:cNvPicPr>
          <p:nvPr/>
        </p:nvPicPr>
        <p:blipFill rotWithShape="1">
          <a:blip r:embed="rId3"/>
          <a:srcRect l="13635" t="16734" r="12712"/>
          <a:stretch/>
        </p:blipFill>
        <p:spPr>
          <a:xfrm>
            <a:off x="2239016" y="1135153"/>
            <a:ext cx="7990834" cy="5081503"/>
          </a:xfrm>
          <a:prstGeom prst="rect">
            <a:avLst/>
          </a:prstGeom>
          <a:noFill/>
        </p:spPr>
      </p:pic>
      <p:sp>
        <p:nvSpPr>
          <p:cNvPr id="2" name="Title 1">
            <a:extLst>
              <a:ext uri="{FF2B5EF4-FFF2-40B4-BE49-F238E27FC236}">
                <a16:creationId xmlns:a16="http://schemas.microsoft.com/office/drawing/2014/main" id="{BD3F8B7C-6148-9FEA-331E-B007A4A0D716}"/>
              </a:ext>
            </a:extLst>
          </p:cNvPr>
          <p:cNvSpPr txBox="1">
            <a:spLocks/>
          </p:cNvSpPr>
          <p:nvPr/>
        </p:nvSpPr>
        <p:spPr>
          <a:xfrm>
            <a:off x="1925453" y="224155"/>
            <a:ext cx="8617960" cy="1193165"/>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spcAft>
                <a:spcPts val="600"/>
              </a:spcAft>
            </a:pPr>
            <a:r>
              <a:rPr lang="en-US" dirty="0">
                <a:solidFill>
                  <a:schemeClr val="tx1"/>
                </a:solidFill>
              </a:rPr>
              <a:t> Statin Interactions with ART in PWH</a:t>
            </a:r>
          </a:p>
        </p:txBody>
      </p:sp>
      <p:sp>
        <p:nvSpPr>
          <p:cNvPr id="4" name="TextBox 3">
            <a:extLst>
              <a:ext uri="{FF2B5EF4-FFF2-40B4-BE49-F238E27FC236}">
                <a16:creationId xmlns:a16="http://schemas.microsoft.com/office/drawing/2014/main" id="{29B5EB1D-7FF6-F08B-5DED-688E32DDDE06}"/>
              </a:ext>
            </a:extLst>
          </p:cNvPr>
          <p:cNvSpPr txBox="1"/>
          <p:nvPr/>
        </p:nvSpPr>
        <p:spPr>
          <a:xfrm>
            <a:off x="7779907" y="6234531"/>
            <a:ext cx="3368799" cy="4103687"/>
          </a:xfrm>
          <a:prstGeom prst="rect">
            <a:avLst/>
          </a:prstGeom>
        </p:spPr>
        <p:txBody>
          <a:bodyPr vert="horz" lIns="0" tIns="0" rIns="0" bIns="0" rtlCol="0">
            <a:normAutofit/>
          </a:bodyPr>
          <a:lstStyle/>
          <a:p>
            <a:pPr>
              <a:lnSpc>
                <a:spcPct val="90000"/>
              </a:lnSpc>
              <a:spcBef>
                <a:spcPts val="1000"/>
              </a:spcBef>
            </a:pPr>
            <a:r>
              <a:rPr lang="en-GB" sz="1400" dirty="0"/>
              <a:t>Slide Courtesy of </a:t>
            </a:r>
            <a:r>
              <a:rPr lang="en-GB" sz="1400" dirty="0" err="1"/>
              <a:t>Dr.</a:t>
            </a:r>
            <a:r>
              <a:rPr lang="en-GB" sz="1400" dirty="0"/>
              <a:t> Janet Lo</a:t>
            </a:r>
          </a:p>
        </p:txBody>
      </p:sp>
      <p:sp>
        <p:nvSpPr>
          <p:cNvPr id="5" name="Oval 4">
            <a:extLst>
              <a:ext uri="{FF2B5EF4-FFF2-40B4-BE49-F238E27FC236}">
                <a16:creationId xmlns:a16="http://schemas.microsoft.com/office/drawing/2014/main" id="{8EE03DC3-F2E5-4783-BDA3-D9F3AEE8E884}"/>
              </a:ext>
            </a:extLst>
          </p:cNvPr>
          <p:cNvSpPr/>
          <p:nvPr/>
        </p:nvSpPr>
        <p:spPr>
          <a:xfrm>
            <a:off x="2308590" y="2503965"/>
            <a:ext cx="7155716" cy="92503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3181114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970880-1336-7BAF-B5BA-A134868841A9}"/>
              </a:ext>
            </a:extLst>
          </p:cNvPr>
          <p:cNvPicPr>
            <a:picLocks noChangeAspect="1"/>
          </p:cNvPicPr>
          <p:nvPr/>
        </p:nvPicPr>
        <p:blipFill>
          <a:blip r:embed="rId3"/>
          <a:stretch>
            <a:fillRect/>
          </a:stretch>
        </p:blipFill>
        <p:spPr>
          <a:xfrm>
            <a:off x="173737" y="1513627"/>
            <a:ext cx="5635620" cy="2849650"/>
          </a:xfrm>
          <a:prstGeom prst="rect">
            <a:avLst/>
          </a:prstGeom>
        </p:spPr>
      </p:pic>
      <p:sp>
        <p:nvSpPr>
          <p:cNvPr id="5" name="Content Placeholder 5">
            <a:extLst>
              <a:ext uri="{FF2B5EF4-FFF2-40B4-BE49-F238E27FC236}">
                <a16:creationId xmlns:a16="http://schemas.microsoft.com/office/drawing/2014/main" id="{524C060A-2D88-383D-D05B-3CA6BBA9BE9A}"/>
              </a:ext>
            </a:extLst>
          </p:cNvPr>
          <p:cNvSpPr txBox="1">
            <a:spLocks/>
          </p:cNvSpPr>
          <p:nvPr/>
        </p:nvSpPr>
        <p:spPr>
          <a:xfrm>
            <a:off x="536212" y="6492875"/>
            <a:ext cx="5470690" cy="526946"/>
          </a:xfrm>
          <a:prstGeom prst="rect">
            <a:avLst/>
          </a:prstGeom>
        </p:spPr>
        <p:txBody>
          <a:bodyPr vert="horz" lIns="68580" tIns="34290" rIns="68580" bIns="3429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fontAlgn="base">
              <a:buClr>
                <a:srgbClr val="BBE0E3"/>
              </a:buClr>
              <a:buNone/>
            </a:pPr>
            <a:r>
              <a:rPr sz="1400" i="1" dirty="0">
                <a:cs typeface="Arial" panose="020B0604020202020204" pitchFamily="34" charset="0"/>
              </a:rPr>
              <a:t>Marcus et al.,  JAMA Network Open 2020; </a:t>
            </a:r>
            <a:r>
              <a:rPr lang="en-US" altLang="en-US" sz="1400" i="1" dirty="0"/>
              <a:t>Feinstein et al., Am J Card 2016</a:t>
            </a:r>
          </a:p>
          <a:p>
            <a:pPr marL="0" indent="0" algn="r" fontAlgn="base">
              <a:buClr>
                <a:srgbClr val="BBE0E3"/>
              </a:buClr>
              <a:buFont typeface="Wingdings" charset="2"/>
              <a:buNone/>
            </a:pPr>
            <a:endParaRPr sz="1400" i="1" dirty="0">
              <a:cs typeface="Arial" panose="020B0604020202020204" pitchFamily="34" charset="0"/>
            </a:endParaRPr>
          </a:p>
        </p:txBody>
      </p:sp>
      <p:sp>
        <p:nvSpPr>
          <p:cNvPr id="8" name="Rectangle 7">
            <a:extLst>
              <a:ext uri="{FF2B5EF4-FFF2-40B4-BE49-F238E27FC236}">
                <a16:creationId xmlns:a16="http://schemas.microsoft.com/office/drawing/2014/main" id="{D91FBD4D-DCDC-49B7-B331-9E29454F32E1}"/>
              </a:ext>
            </a:extLst>
          </p:cNvPr>
          <p:cNvSpPr/>
          <p:nvPr/>
        </p:nvSpPr>
        <p:spPr>
          <a:xfrm>
            <a:off x="5605153" y="1608627"/>
            <a:ext cx="204204" cy="2754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3" name="Picture 2">
            <a:extLst>
              <a:ext uri="{FF2B5EF4-FFF2-40B4-BE49-F238E27FC236}">
                <a16:creationId xmlns:a16="http://schemas.microsoft.com/office/drawing/2014/main" id="{B41BD6B5-FC45-4BC4-367C-D5B824CAE438}"/>
              </a:ext>
            </a:extLst>
          </p:cNvPr>
          <p:cNvPicPr>
            <a:picLocks noChangeAspect="1"/>
          </p:cNvPicPr>
          <p:nvPr/>
        </p:nvPicPr>
        <p:blipFill rotWithShape="1">
          <a:blip r:embed="rId4"/>
          <a:srcRect t="14232" r="1112"/>
          <a:stretch/>
        </p:blipFill>
        <p:spPr>
          <a:xfrm>
            <a:off x="5854396" y="3708342"/>
            <a:ext cx="6337604" cy="3056594"/>
          </a:xfrm>
          <a:prstGeom prst="rect">
            <a:avLst/>
          </a:prstGeom>
        </p:spPr>
      </p:pic>
      <p:sp>
        <p:nvSpPr>
          <p:cNvPr id="7" name="TextBox 6">
            <a:extLst>
              <a:ext uri="{FF2B5EF4-FFF2-40B4-BE49-F238E27FC236}">
                <a16:creationId xmlns:a16="http://schemas.microsoft.com/office/drawing/2014/main" id="{BC0C23A0-76B0-4062-8346-83DA8CF66531}"/>
              </a:ext>
            </a:extLst>
          </p:cNvPr>
          <p:cNvSpPr txBox="1"/>
          <p:nvPr/>
        </p:nvSpPr>
        <p:spPr>
          <a:xfrm rot="16200000">
            <a:off x="4275500" y="2578199"/>
            <a:ext cx="3062694" cy="400110"/>
          </a:xfrm>
          <a:prstGeom prst="rect">
            <a:avLst/>
          </a:prstGeom>
          <a:solidFill>
            <a:schemeClr val="bg1"/>
          </a:solidFill>
        </p:spPr>
        <p:txBody>
          <a:bodyPr wrap="square" rtlCol="0">
            <a:spAutoFit/>
          </a:bodyPr>
          <a:lstStyle/>
          <a:p>
            <a:r>
              <a:rPr lang="en-US" sz="2000" dirty="0"/>
              <a:t>POPULATION WITH HIV</a:t>
            </a:r>
          </a:p>
        </p:txBody>
      </p:sp>
      <p:sp>
        <p:nvSpPr>
          <p:cNvPr id="9" name="TextBox 8">
            <a:extLst>
              <a:ext uri="{FF2B5EF4-FFF2-40B4-BE49-F238E27FC236}">
                <a16:creationId xmlns:a16="http://schemas.microsoft.com/office/drawing/2014/main" id="{A73E08C5-1A74-47FB-A2C6-729642EB6ADB}"/>
              </a:ext>
            </a:extLst>
          </p:cNvPr>
          <p:cNvSpPr txBox="1"/>
          <p:nvPr/>
        </p:nvSpPr>
        <p:spPr>
          <a:xfrm>
            <a:off x="11020301" y="3879533"/>
            <a:ext cx="1171700" cy="2492990"/>
          </a:xfrm>
          <a:prstGeom prst="rect">
            <a:avLst/>
          </a:prstGeom>
          <a:solidFill>
            <a:schemeClr val="bg1"/>
          </a:solidFill>
        </p:spPr>
        <p:txBody>
          <a:bodyPr wrap="square" rtlCol="0">
            <a:spAutoFit/>
          </a:bodyPr>
          <a:lstStyle/>
          <a:p>
            <a:r>
              <a:rPr lang="en-US" sz="1200" dirty="0"/>
              <a:t>PWOH, total </a:t>
            </a:r>
            <a:r>
              <a:rPr lang="en-US" sz="1200" dirty="0" err="1"/>
              <a:t>yrs</a:t>
            </a:r>
            <a:endParaRPr lang="en-US" sz="1200" dirty="0"/>
          </a:p>
          <a:p>
            <a:endParaRPr lang="en-US" sz="1200" dirty="0"/>
          </a:p>
          <a:p>
            <a:r>
              <a:rPr lang="en-US" sz="1200" dirty="0"/>
              <a:t>PWH, total </a:t>
            </a:r>
            <a:r>
              <a:rPr lang="en-US" sz="1200" dirty="0" err="1"/>
              <a:t>yrs</a:t>
            </a:r>
            <a:endParaRPr lang="en-US" sz="1200" dirty="0"/>
          </a:p>
          <a:p>
            <a:endParaRPr lang="en-US" sz="1200" dirty="0"/>
          </a:p>
          <a:p>
            <a:endParaRPr lang="en-US" sz="1200" dirty="0"/>
          </a:p>
          <a:p>
            <a:r>
              <a:rPr lang="en-US" sz="1200" dirty="0"/>
              <a:t>PWOH, comorbidity free </a:t>
            </a:r>
            <a:r>
              <a:rPr lang="en-US" sz="1200" dirty="0" err="1"/>
              <a:t>yrs</a:t>
            </a:r>
            <a:endParaRPr lang="en-US" sz="1200" dirty="0"/>
          </a:p>
          <a:p>
            <a:endParaRPr lang="en-US" sz="1200" dirty="0"/>
          </a:p>
          <a:p>
            <a:r>
              <a:rPr lang="en-US" sz="1200" dirty="0"/>
              <a:t>PWH, comorbidity free </a:t>
            </a:r>
            <a:r>
              <a:rPr lang="en-US" sz="1200" dirty="0" err="1"/>
              <a:t>yrs</a:t>
            </a:r>
            <a:endParaRPr lang="en-US" sz="1200" dirty="0"/>
          </a:p>
          <a:p>
            <a:endParaRPr lang="en-US" sz="1200" dirty="0"/>
          </a:p>
        </p:txBody>
      </p:sp>
      <p:sp>
        <p:nvSpPr>
          <p:cNvPr id="6" name="Title 5">
            <a:extLst>
              <a:ext uri="{FF2B5EF4-FFF2-40B4-BE49-F238E27FC236}">
                <a16:creationId xmlns:a16="http://schemas.microsoft.com/office/drawing/2014/main" id="{BE569D85-586D-EBAC-1D18-57EAD2C8A330}"/>
              </a:ext>
            </a:extLst>
          </p:cNvPr>
          <p:cNvSpPr>
            <a:spLocks noGrp="1"/>
          </p:cNvSpPr>
          <p:nvPr>
            <p:ph type="title"/>
          </p:nvPr>
        </p:nvSpPr>
        <p:spPr>
          <a:xfrm>
            <a:off x="838200" y="235564"/>
            <a:ext cx="10515600" cy="1325563"/>
          </a:xfrm>
        </p:spPr>
        <p:txBody>
          <a:bodyPr>
            <a:normAutofit/>
          </a:bodyPr>
          <a:lstStyle/>
          <a:p>
            <a:pPr algn="ctr"/>
            <a:r>
              <a:rPr lang="en-US" sz="4400" dirty="0"/>
              <a:t>Cardiovascular Disease is Increasing in PWH, Contributing to a Persistent Comorbidity Gap </a:t>
            </a:r>
            <a:endParaRPr lang="en-US" dirty="0"/>
          </a:p>
        </p:txBody>
      </p:sp>
    </p:spTree>
    <p:extLst>
      <p:ext uri="{BB962C8B-B14F-4D97-AF65-F5344CB8AC3E}">
        <p14:creationId xmlns:p14="http://schemas.microsoft.com/office/powerpoint/2010/main" val="2721340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69831F-5524-D86D-D704-E79FEC4E6A64}"/>
              </a:ext>
            </a:extLst>
          </p:cNvPr>
          <p:cNvSpPr>
            <a:spLocks noGrp="1"/>
          </p:cNvSpPr>
          <p:nvPr>
            <p:ph type="title"/>
          </p:nvPr>
        </p:nvSpPr>
        <p:spPr/>
        <p:txBody>
          <a:bodyPr/>
          <a:lstStyle/>
          <a:p>
            <a:pPr algn="ctr"/>
            <a:r>
              <a:rPr lang="en-US" dirty="0"/>
              <a:t>5-Yr Number Needed To Treat (NNT) </a:t>
            </a:r>
            <a:br>
              <a:rPr lang="en-US" dirty="0"/>
            </a:br>
            <a:r>
              <a:rPr lang="en-US" dirty="0"/>
              <a:t>to Prevent One MACE Event</a:t>
            </a:r>
          </a:p>
        </p:txBody>
      </p:sp>
      <p:sp>
        <p:nvSpPr>
          <p:cNvPr id="6" name="TextBox 5">
            <a:extLst>
              <a:ext uri="{FF2B5EF4-FFF2-40B4-BE49-F238E27FC236}">
                <a16:creationId xmlns:a16="http://schemas.microsoft.com/office/drawing/2014/main" id="{73E25D93-678B-78B9-CB2F-6878FBC7C1C4}"/>
              </a:ext>
            </a:extLst>
          </p:cNvPr>
          <p:cNvSpPr txBox="1"/>
          <p:nvPr/>
        </p:nvSpPr>
        <p:spPr>
          <a:xfrm>
            <a:off x="20561" y="4997448"/>
            <a:ext cx="4766818" cy="369332"/>
          </a:xfrm>
          <a:prstGeom prst="rect">
            <a:avLst/>
          </a:prstGeom>
          <a:noFill/>
        </p:spPr>
        <p:txBody>
          <a:bodyPr wrap="none" rtlCol="0">
            <a:spAutoFit/>
          </a:bodyPr>
          <a:lstStyle/>
          <a:p>
            <a:r>
              <a:rPr lang="en-US" b="1" dirty="0"/>
              <a:t>Increasing CVD with increasing ASCVD risk score</a:t>
            </a:r>
          </a:p>
        </p:txBody>
      </p:sp>
      <p:sp>
        <p:nvSpPr>
          <p:cNvPr id="7" name="TextBox 6">
            <a:extLst>
              <a:ext uri="{FF2B5EF4-FFF2-40B4-BE49-F238E27FC236}">
                <a16:creationId xmlns:a16="http://schemas.microsoft.com/office/drawing/2014/main" id="{8E10DB7E-1889-61F8-5A4D-84541B5C80F6}"/>
              </a:ext>
            </a:extLst>
          </p:cNvPr>
          <p:cNvSpPr txBox="1"/>
          <p:nvPr/>
        </p:nvSpPr>
        <p:spPr>
          <a:xfrm>
            <a:off x="4949344" y="5008244"/>
            <a:ext cx="4858189" cy="369332"/>
          </a:xfrm>
          <a:prstGeom prst="rect">
            <a:avLst/>
          </a:prstGeom>
          <a:noFill/>
        </p:spPr>
        <p:txBody>
          <a:bodyPr wrap="none" rtlCol="0">
            <a:spAutoFit/>
          </a:bodyPr>
          <a:lstStyle/>
          <a:p>
            <a:r>
              <a:rPr lang="en-US" b="1" dirty="0"/>
              <a:t>Decreasing NNT with increasing ASCVD risk score</a:t>
            </a:r>
          </a:p>
        </p:txBody>
      </p:sp>
      <p:sp>
        <p:nvSpPr>
          <p:cNvPr id="9" name="TextBox 8">
            <a:extLst>
              <a:ext uri="{FF2B5EF4-FFF2-40B4-BE49-F238E27FC236}">
                <a16:creationId xmlns:a16="http://schemas.microsoft.com/office/drawing/2014/main" id="{A009DC4D-C02C-4E2F-90A0-0588220A1AF1}"/>
              </a:ext>
            </a:extLst>
          </p:cNvPr>
          <p:cNvSpPr txBox="1"/>
          <p:nvPr/>
        </p:nvSpPr>
        <p:spPr>
          <a:xfrm>
            <a:off x="3832583" y="5854046"/>
            <a:ext cx="3083536" cy="369332"/>
          </a:xfrm>
          <a:prstGeom prst="rect">
            <a:avLst/>
          </a:prstGeom>
          <a:noFill/>
        </p:spPr>
        <p:txBody>
          <a:bodyPr wrap="none" rtlCol="0">
            <a:spAutoFit/>
          </a:bodyPr>
          <a:lstStyle/>
          <a:p>
            <a:r>
              <a:rPr lang="en-US" dirty="0"/>
              <a:t>NNT = number needed to treat</a:t>
            </a:r>
          </a:p>
        </p:txBody>
      </p:sp>
      <p:pic>
        <p:nvPicPr>
          <p:cNvPr id="1026" name="Picture 2">
            <a:extLst>
              <a:ext uri="{FF2B5EF4-FFF2-40B4-BE49-F238E27FC236}">
                <a16:creationId xmlns:a16="http://schemas.microsoft.com/office/drawing/2014/main" id="{1BD88B98-A76D-43E9-B4F1-47A938396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876" y="1998697"/>
            <a:ext cx="7155963" cy="29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graph of a graph with colorful dots and lines&#10;&#10;Description automatically generated">
            <a:extLst>
              <a:ext uri="{FF2B5EF4-FFF2-40B4-BE49-F238E27FC236}">
                <a16:creationId xmlns:a16="http://schemas.microsoft.com/office/drawing/2014/main" id="{A0D1AB44-0A0A-4E75-89A5-747CFBA1C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9" y="1998697"/>
            <a:ext cx="4848284" cy="2984951"/>
          </a:xfrm>
          <a:prstGeom prst="rect">
            <a:avLst/>
          </a:prstGeom>
        </p:spPr>
      </p:pic>
      <p:sp>
        <p:nvSpPr>
          <p:cNvPr id="2" name="TextBox 1">
            <a:extLst>
              <a:ext uri="{FF2B5EF4-FFF2-40B4-BE49-F238E27FC236}">
                <a16:creationId xmlns:a16="http://schemas.microsoft.com/office/drawing/2014/main" id="{502206E0-5E38-A0A7-A5B3-046ECDB833EF}"/>
              </a:ext>
            </a:extLst>
          </p:cNvPr>
          <p:cNvSpPr txBox="1"/>
          <p:nvPr/>
        </p:nvSpPr>
        <p:spPr>
          <a:xfrm>
            <a:off x="9913324" y="6550223"/>
            <a:ext cx="2209900" cy="307777"/>
          </a:xfrm>
          <a:prstGeom prst="rect">
            <a:avLst/>
          </a:prstGeom>
          <a:noFill/>
        </p:spPr>
        <p:txBody>
          <a:bodyPr wrap="none" rtlCol="0">
            <a:spAutoFit/>
          </a:bodyPr>
          <a:lstStyle/>
          <a:p>
            <a:r>
              <a:rPr lang="en-US" sz="1400" dirty="0"/>
              <a:t>Grinspoon et al. NEJM 2023</a:t>
            </a:r>
          </a:p>
        </p:txBody>
      </p:sp>
    </p:spTree>
    <p:extLst>
      <p:ext uri="{BB962C8B-B14F-4D97-AF65-F5344CB8AC3E}">
        <p14:creationId xmlns:p14="http://schemas.microsoft.com/office/powerpoint/2010/main" val="2917343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8098C-9D1B-623E-E548-7BFBCDC8C57D}"/>
              </a:ext>
            </a:extLst>
          </p:cNvPr>
          <p:cNvSpPr txBox="1">
            <a:spLocks/>
          </p:cNvSpPr>
          <p:nvPr/>
        </p:nvSpPr>
        <p:spPr>
          <a:xfrm>
            <a:off x="1021080" y="437259"/>
            <a:ext cx="10149840" cy="125730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dirty="0">
                <a:solidFill>
                  <a:schemeClr val="tx1"/>
                </a:solidFill>
              </a:rPr>
              <a:t>Will Pitavastatin be Available After   REPRIEVE?</a:t>
            </a:r>
          </a:p>
        </p:txBody>
      </p:sp>
      <p:sp>
        <p:nvSpPr>
          <p:cNvPr id="3" name="Content Placeholder 2">
            <a:extLst>
              <a:ext uri="{FF2B5EF4-FFF2-40B4-BE49-F238E27FC236}">
                <a16:creationId xmlns:a16="http://schemas.microsoft.com/office/drawing/2014/main" id="{D3F7A18F-9537-808B-8B9C-408245307C39}"/>
              </a:ext>
            </a:extLst>
          </p:cNvPr>
          <p:cNvSpPr txBox="1">
            <a:spLocks/>
          </p:cNvSpPr>
          <p:nvPr/>
        </p:nvSpPr>
        <p:spPr>
          <a:xfrm>
            <a:off x="533400" y="1790700"/>
            <a:ext cx="11658600" cy="489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800" dirty="0"/>
              <a:t>The data from REPRIEVE are specific to pitavastatin, chosen because: </a:t>
            </a:r>
          </a:p>
          <a:p>
            <a:pPr lvl="1">
              <a:spcAft>
                <a:spcPts val="600"/>
              </a:spcAft>
              <a:buFont typeface="Wingdings" panose="05000000000000000000" pitchFamily="2" charset="2"/>
              <a:buChar char="ü"/>
            </a:pPr>
            <a:r>
              <a:rPr lang="en-US" sz="2800" dirty="0"/>
              <a:t>little interaction with ART</a:t>
            </a:r>
          </a:p>
          <a:p>
            <a:pPr lvl="1">
              <a:spcAft>
                <a:spcPts val="600"/>
              </a:spcAft>
              <a:buFont typeface="Wingdings" panose="05000000000000000000" pitchFamily="2" charset="2"/>
              <a:buChar char="ü"/>
            </a:pPr>
            <a:r>
              <a:rPr lang="en-US" sz="2800" dirty="0"/>
              <a:t>potent lipid lowering and anti-inflammatory effects </a:t>
            </a:r>
          </a:p>
          <a:p>
            <a:pPr>
              <a:spcAft>
                <a:spcPts val="600"/>
              </a:spcAft>
            </a:pPr>
            <a:r>
              <a:rPr lang="en-US" sz="2800" dirty="0"/>
              <a:t>Pitavastatin is available in many countries, but if it is not available, other statins that do not interact with ART may be effective</a:t>
            </a:r>
          </a:p>
          <a:p>
            <a:pPr>
              <a:spcAft>
                <a:spcPts val="600"/>
              </a:spcAft>
            </a:pPr>
            <a:r>
              <a:rPr lang="en-US" sz="2800" dirty="0"/>
              <a:t>Generic pitavastatin calcium will be more broadly available after Nov. 2023</a:t>
            </a:r>
          </a:p>
        </p:txBody>
      </p:sp>
    </p:spTree>
    <p:extLst>
      <p:ext uri="{BB962C8B-B14F-4D97-AF65-F5344CB8AC3E}">
        <p14:creationId xmlns:p14="http://schemas.microsoft.com/office/powerpoint/2010/main" val="1861684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5579BA-A2FB-239C-938B-0F0E7AC9DB63}"/>
              </a:ext>
            </a:extLst>
          </p:cNvPr>
          <p:cNvSpPr txBox="1">
            <a:spLocks/>
          </p:cNvSpPr>
          <p:nvPr/>
        </p:nvSpPr>
        <p:spPr>
          <a:xfrm>
            <a:off x="328850" y="1412342"/>
            <a:ext cx="11306175" cy="41036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t>Statin therapy, with lifestyle counselling, should be considered for PWH, even those with low to moderate predicted traditional risk, to reduce major cardiovascular events and death</a:t>
            </a:r>
          </a:p>
          <a:p>
            <a:r>
              <a:rPr lang="en-GB" sz="2800" dirty="0"/>
              <a:t>For PWH, the decision to take a statin should be individualized</a:t>
            </a:r>
          </a:p>
          <a:p>
            <a:pPr lvl="1">
              <a:buFont typeface="Wingdings" panose="05000000000000000000" pitchFamily="2" charset="2"/>
              <a:buChar char="§"/>
            </a:pPr>
            <a:r>
              <a:rPr lang="en-GB" sz="2800" dirty="0"/>
              <a:t>Shared decision making between individual and clinician</a:t>
            </a:r>
          </a:p>
          <a:p>
            <a:pPr lvl="1">
              <a:buFont typeface="Wingdings" panose="05000000000000000000" pitchFamily="2" charset="2"/>
              <a:buChar char="§"/>
            </a:pPr>
            <a:r>
              <a:rPr lang="en-GB" sz="2800" dirty="0"/>
              <a:t>All relevant factors including statin risks and benefits should be considered, including but not limited to the results of REPRIEVE. This may include drug interactions, metabolic factors, and patient preferences </a:t>
            </a:r>
          </a:p>
          <a:p>
            <a:pPr lvl="1">
              <a:buFont typeface="Wingdings" panose="05000000000000000000" pitchFamily="2" charset="2"/>
              <a:buChar char="§"/>
            </a:pPr>
            <a:r>
              <a:rPr lang="en-GB" sz="2800" dirty="0"/>
              <a:t>All conversations about risk should emphasize a heart healthy lifestyle, ideal diet, counselling on smoking, blood pressure, </a:t>
            </a:r>
            <a:r>
              <a:rPr lang="en-GB" sz="2800" dirty="0" err="1"/>
              <a:t>dyslipidemia</a:t>
            </a:r>
            <a:r>
              <a:rPr lang="en-GB" sz="2800" dirty="0"/>
              <a:t>, other CVD risks </a:t>
            </a:r>
          </a:p>
          <a:p>
            <a:pPr marL="457200" lvl="1" indent="0">
              <a:spcBef>
                <a:spcPts val="1000"/>
              </a:spcBef>
              <a:buNone/>
            </a:pPr>
            <a:endParaRPr lang="en-GB" sz="2800" dirty="0"/>
          </a:p>
        </p:txBody>
      </p:sp>
      <p:sp>
        <p:nvSpPr>
          <p:cNvPr id="2" name="Title 1">
            <a:extLst>
              <a:ext uri="{FF2B5EF4-FFF2-40B4-BE49-F238E27FC236}">
                <a16:creationId xmlns:a16="http://schemas.microsoft.com/office/drawing/2014/main" id="{9A8F0E12-0A4D-1E69-97F2-CC8F48401841}"/>
              </a:ext>
            </a:extLst>
          </p:cNvPr>
          <p:cNvSpPr txBox="1">
            <a:spLocks/>
          </p:cNvSpPr>
          <p:nvPr/>
        </p:nvSpPr>
        <p:spPr>
          <a:xfrm>
            <a:off x="1650041" y="395020"/>
            <a:ext cx="8891918" cy="1223964"/>
          </a:xfrm>
          <a:prstGeom prst="rect">
            <a:avLst/>
          </a:prstGeom>
          <a:noFill/>
        </p:spPr>
        <p:txBody>
          <a:bodyPr vert="horz" lIns="0" tIns="0" rIns="0" bIns="0" rtlCol="0" anchor="t">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spcAft>
                <a:spcPts val="600"/>
              </a:spcAft>
            </a:pPr>
            <a:r>
              <a:rPr lang="en-US" dirty="0">
                <a:solidFill>
                  <a:schemeClr val="tx1"/>
                </a:solidFill>
              </a:rPr>
              <a:t>Implications for Care of PWH</a:t>
            </a:r>
          </a:p>
        </p:txBody>
      </p:sp>
    </p:spTree>
    <p:extLst>
      <p:ext uri="{BB962C8B-B14F-4D97-AF65-F5344CB8AC3E}">
        <p14:creationId xmlns:p14="http://schemas.microsoft.com/office/powerpoint/2010/main" val="146965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C8AD-6C5D-3680-EBB8-B86BF79041A3}"/>
              </a:ext>
            </a:extLst>
          </p:cNvPr>
          <p:cNvSpPr txBox="1">
            <a:spLocks/>
          </p:cNvSpPr>
          <p:nvPr/>
        </p:nvSpPr>
        <p:spPr>
          <a:xfrm>
            <a:off x="4208623" y="809119"/>
            <a:ext cx="3774753" cy="699641"/>
          </a:xfrm>
          <a:prstGeom prst="rect">
            <a:avLst/>
          </a:prstGeom>
          <a:noFill/>
        </p:spPr>
        <p:txBody>
          <a:bodyPr vert="horz" lIns="0" tIns="0" rIns="0" bIns="0" rtlCol="0" anchor="t">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spcAft>
                <a:spcPts val="600"/>
              </a:spcAft>
            </a:pPr>
            <a:r>
              <a:rPr lang="en-US" dirty="0">
                <a:solidFill>
                  <a:schemeClr val="tx1"/>
                </a:solidFill>
              </a:rPr>
              <a:t>Conclusions</a:t>
            </a:r>
          </a:p>
        </p:txBody>
      </p:sp>
      <p:graphicFrame>
        <p:nvGraphicFramePr>
          <p:cNvPr id="7" name="Content Placeholder 2">
            <a:extLst>
              <a:ext uri="{FF2B5EF4-FFF2-40B4-BE49-F238E27FC236}">
                <a16:creationId xmlns:a16="http://schemas.microsoft.com/office/drawing/2014/main" id="{A4C2D888-517C-C40A-C53B-E70087757D89}"/>
              </a:ext>
            </a:extLst>
          </p:cNvPr>
          <p:cNvGraphicFramePr/>
          <p:nvPr>
            <p:extLst>
              <p:ext uri="{D42A27DB-BD31-4B8C-83A1-F6EECF244321}">
                <p14:modId xmlns:p14="http://schemas.microsoft.com/office/powerpoint/2010/main" val="4022152919"/>
              </p:ext>
            </p:extLst>
          </p:nvPr>
        </p:nvGraphicFramePr>
        <p:xfrm>
          <a:off x="442911" y="1850203"/>
          <a:ext cx="11306175" cy="4103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4912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DC936E-E9E5-1278-CE50-6C73E5A0528A}"/>
              </a:ext>
            </a:extLst>
          </p:cNvPr>
          <p:cNvSpPr txBox="1"/>
          <p:nvPr/>
        </p:nvSpPr>
        <p:spPr>
          <a:xfrm>
            <a:off x="3832583" y="5854046"/>
            <a:ext cx="4372864" cy="369332"/>
          </a:xfrm>
          <a:prstGeom prst="rect">
            <a:avLst/>
          </a:prstGeom>
          <a:noFill/>
        </p:spPr>
        <p:txBody>
          <a:bodyPr wrap="none" rtlCol="0">
            <a:spAutoFit/>
          </a:bodyPr>
          <a:lstStyle/>
          <a:p>
            <a:r>
              <a:rPr lang="en-US" dirty="0"/>
              <a:t>MACE = major adverse cardiovascular events</a:t>
            </a:r>
          </a:p>
        </p:txBody>
      </p:sp>
      <p:sp>
        <p:nvSpPr>
          <p:cNvPr id="5" name="Title 4">
            <a:extLst>
              <a:ext uri="{FF2B5EF4-FFF2-40B4-BE49-F238E27FC236}">
                <a16:creationId xmlns:a16="http://schemas.microsoft.com/office/drawing/2014/main" id="{E6B7FF4E-3001-D453-CFEF-6A3FF5C3674D}"/>
              </a:ext>
            </a:extLst>
          </p:cNvPr>
          <p:cNvSpPr>
            <a:spLocks noGrp="1"/>
          </p:cNvSpPr>
          <p:nvPr>
            <p:ph type="title"/>
          </p:nvPr>
        </p:nvSpPr>
        <p:spPr>
          <a:xfrm>
            <a:off x="838200" y="365125"/>
            <a:ext cx="10515600" cy="1325563"/>
          </a:xfrm>
        </p:spPr>
        <p:txBody>
          <a:bodyPr/>
          <a:lstStyle/>
          <a:p>
            <a:r>
              <a:rPr lang="en-US" dirty="0"/>
              <a:t>Rationale</a:t>
            </a:r>
          </a:p>
        </p:txBody>
      </p:sp>
      <p:sp>
        <p:nvSpPr>
          <p:cNvPr id="6" name="Content Placeholder 5">
            <a:extLst>
              <a:ext uri="{FF2B5EF4-FFF2-40B4-BE49-F238E27FC236}">
                <a16:creationId xmlns:a16="http://schemas.microsoft.com/office/drawing/2014/main" id="{2D469916-27AD-62C8-5FBA-0F0F8A47DC36}"/>
              </a:ext>
            </a:extLst>
          </p:cNvPr>
          <p:cNvSpPr>
            <a:spLocks noGrp="1"/>
          </p:cNvSpPr>
          <p:nvPr>
            <p:ph idx="1"/>
          </p:nvPr>
        </p:nvSpPr>
        <p:spPr/>
        <p:txBody>
          <a:bodyPr>
            <a:normAutofit fontScale="92500" lnSpcReduction="20000"/>
          </a:bodyPr>
          <a:lstStyle/>
          <a:p>
            <a:r>
              <a:rPr lang="en-US" dirty="0"/>
              <a:t>PWH demonstrate increased cardiovascular disease (CVD) (50-100%) and excess plaque controlling for traditional risk, even at a young age</a:t>
            </a:r>
          </a:p>
          <a:p>
            <a:r>
              <a:rPr lang="en-US" dirty="0"/>
              <a:t>ART reduces comorbidities (SMART) but residual immune activation persists, even with good viral suppression - ART alone is not sufficient  to prevent CVD</a:t>
            </a:r>
          </a:p>
          <a:p>
            <a:r>
              <a:rPr lang="en-US" dirty="0"/>
              <a:t>Statins lower LDL cholesterol, a main driver of CVD in PWH, but also residual immune activation and inflammation, including among PWH</a:t>
            </a:r>
          </a:p>
          <a:p>
            <a:r>
              <a:rPr lang="en-US" dirty="0"/>
              <a:t>Pitavastatin is a moderate intensity statin, unaffected by ART, with good LDL and anti-inflammatory properties</a:t>
            </a:r>
          </a:p>
          <a:p>
            <a:r>
              <a:rPr lang="en-US" dirty="0"/>
              <a:t>We hypothesized pitavastatin would prevent MACE through these effects in PWH, at low to moderate risk, for whom statins not typically prescribed under current guidelines</a:t>
            </a:r>
          </a:p>
          <a:p>
            <a:endParaRPr lang="en-US" dirty="0"/>
          </a:p>
        </p:txBody>
      </p:sp>
    </p:spTree>
    <p:extLst>
      <p:ext uri="{BB962C8B-B14F-4D97-AF65-F5344CB8AC3E}">
        <p14:creationId xmlns:p14="http://schemas.microsoft.com/office/powerpoint/2010/main" val="2348588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1B64DB-E448-787E-3D14-7AA149C615D4}"/>
              </a:ext>
            </a:extLst>
          </p:cNvPr>
          <p:cNvPicPr>
            <a:picLocks noChangeAspect="1"/>
          </p:cNvPicPr>
          <p:nvPr/>
        </p:nvPicPr>
        <p:blipFill rotWithShape="1">
          <a:blip r:embed="rId3"/>
          <a:srcRect l="23438" r="23142"/>
          <a:stretch/>
        </p:blipFill>
        <p:spPr>
          <a:xfrm>
            <a:off x="1329975" y="2760234"/>
            <a:ext cx="748375" cy="1049154"/>
          </a:xfrm>
          <a:prstGeom prst="rect">
            <a:avLst/>
          </a:prstGeom>
        </p:spPr>
      </p:pic>
      <p:pic>
        <p:nvPicPr>
          <p:cNvPr id="6" name="Picture 5">
            <a:extLst>
              <a:ext uri="{FF2B5EF4-FFF2-40B4-BE49-F238E27FC236}">
                <a16:creationId xmlns:a16="http://schemas.microsoft.com/office/drawing/2014/main" id="{1BE32F96-2808-2474-EE99-66C6C1E6B99F}"/>
              </a:ext>
            </a:extLst>
          </p:cNvPr>
          <p:cNvPicPr>
            <a:picLocks noChangeAspect="1"/>
          </p:cNvPicPr>
          <p:nvPr/>
        </p:nvPicPr>
        <p:blipFill rotWithShape="1">
          <a:blip r:embed="rId4"/>
          <a:srcRect t="32892" b="34288"/>
          <a:stretch/>
        </p:blipFill>
        <p:spPr>
          <a:xfrm>
            <a:off x="791900" y="4185438"/>
            <a:ext cx="1485036" cy="887058"/>
          </a:xfrm>
          <a:prstGeom prst="rect">
            <a:avLst/>
          </a:prstGeom>
        </p:spPr>
      </p:pic>
      <p:pic>
        <p:nvPicPr>
          <p:cNvPr id="7" name="Picture 6">
            <a:extLst>
              <a:ext uri="{FF2B5EF4-FFF2-40B4-BE49-F238E27FC236}">
                <a16:creationId xmlns:a16="http://schemas.microsoft.com/office/drawing/2014/main" id="{DA75A17D-AC0E-AC83-BA1D-B08A458AD155}"/>
              </a:ext>
            </a:extLst>
          </p:cNvPr>
          <p:cNvPicPr>
            <a:picLocks noChangeAspect="1"/>
          </p:cNvPicPr>
          <p:nvPr/>
        </p:nvPicPr>
        <p:blipFill>
          <a:blip r:embed="rId5"/>
          <a:stretch>
            <a:fillRect/>
          </a:stretch>
        </p:blipFill>
        <p:spPr>
          <a:xfrm>
            <a:off x="972893" y="5553577"/>
            <a:ext cx="1194045" cy="1031356"/>
          </a:xfrm>
          <a:prstGeom prst="rect">
            <a:avLst/>
          </a:prstGeom>
        </p:spPr>
      </p:pic>
      <p:pic>
        <p:nvPicPr>
          <p:cNvPr id="8" name="Picture 7">
            <a:extLst>
              <a:ext uri="{FF2B5EF4-FFF2-40B4-BE49-F238E27FC236}">
                <a16:creationId xmlns:a16="http://schemas.microsoft.com/office/drawing/2014/main" id="{0DDBD8CC-E53B-EA04-019A-9203A0E542E7}"/>
              </a:ext>
            </a:extLst>
          </p:cNvPr>
          <p:cNvPicPr>
            <a:picLocks noChangeAspect="1"/>
          </p:cNvPicPr>
          <p:nvPr/>
        </p:nvPicPr>
        <p:blipFill rotWithShape="1">
          <a:blip r:embed="rId6"/>
          <a:srcRect l="20544" t="12815" r="9829"/>
          <a:stretch/>
        </p:blipFill>
        <p:spPr>
          <a:xfrm>
            <a:off x="10078456" y="2689172"/>
            <a:ext cx="1421975" cy="1191278"/>
          </a:xfrm>
          <a:prstGeom prst="rect">
            <a:avLst/>
          </a:prstGeom>
        </p:spPr>
      </p:pic>
      <p:pic>
        <p:nvPicPr>
          <p:cNvPr id="9" name="Picture 8">
            <a:extLst>
              <a:ext uri="{FF2B5EF4-FFF2-40B4-BE49-F238E27FC236}">
                <a16:creationId xmlns:a16="http://schemas.microsoft.com/office/drawing/2014/main" id="{7377F99B-F0CB-5487-F243-49FD6A9C3CB2}"/>
              </a:ext>
            </a:extLst>
          </p:cNvPr>
          <p:cNvPicPr>
            <a:picLocks noChangeAspect="1"/>
          </p:cNvPicPr>
          <p:nvPr/>
        </p:nvPicPr>
        <p:blipFill rotWithShape="1">
          <a:blip r:embed="rId7"/>
          <a:srcRect t="1980" r="14175" b="21286"/>
          <a:stretch/>
        </p:blipFill>
        <p:spPr>
          <a:xfrm>
            <a:off x="10183454" y="5447383"/>
            <a:ext cx="1211981" cy="1245642"/>
          </a:xfrm>
          <a:prstGeom prst="rect">
            <a:avLst/>
          </a:prstGeom>
        </p:spPr>
      </p:pic>
      <p:sp>
        <p:nvSpPr>
          <p:cNvPr id="10" name="TextBox 9">
            <a:extLst>
              <a:ext uri="{FF2B5EF4-FFF2-40B4-BE49-F238E27FC236}">
                <a16:creationId xmlns:a16="http://schemas.microsoft.com/office/drawing/2014/main" id="{A1BA51BE-238B-D394-FAAA-E6787FA391D6}"/>
              </a:ext>
            </a:extLst>
          </p:cNvPr>
          <p:cNvSpPr txBox="1"/>
          <p:nvPr/>
        </p:nvSpPr>
        <p:spPr>
          <a:xfrm>
            <a:off x="7754004" y="6537352"/>
            <a:ext cx="209429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Arch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Toxicol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2023 97:1529</a:t>
            </a:r>
          </a:p>
        </p:txBody>
      </p:sp>
      <p:pic>
        <p:nvPicPr>
          <p:cNvPr id="11" name="Picture 10">
            <a:extLst>
              <a:ext uri="{FF2B5EF4-FFF2-40B4-BE49-F238E27FC236}">
                <a16:creationId xmlns:a16="http://schemas.microsoft.com/office/drawing/2014/main" id="{41D7655F-FCC0-550F-3868-DBE9DB09915B}"/>
              </a:ext>
            </a:extLst>
          </p:cNvPr>
          <p:cNvPicPr>
            <a:picLocks noChangeAspect="1"/>
          </p:cNvPicPr>
          <p:nvPr/>
        </p:nvPicPr>
        <p:blipFill rotWithShape="1">
          <a:blip r:embed="rId8"/>
          <a:srcRect l="410" t="17136" r="52008" b="7657"/>
          <a:stretch/>
        </p:blipFill>
        <p:spPr>
          <a:xfrm>
            <a:off x="9917330" y="4084281"/>
            <a:ext cx="1931060" cy="1101630"/>
          </a:xfrm>
          <a:prstGeom prst="rect">
            <a:avLst/>
          </a:prstGeom>
        </p:spPr>
      </p:pic>
      <p:sp>
        <p:nvSpPr>
          <p:cNvPr id="12" name="Rectangle 11">
            <a:extLst>
              <a:ext uri="{FF2B5EF4-FFF2-40B4-BE49-F238E27FC236}">
                <a16:creationId xmlns:a16="http://schemas.microsoft.com/office/drawing/2014/main" id="{294EE061-09C9-91CA-1255-CACC5756211C}"/>
              </a:ext>
            </a:extLst>
          </p:cNvPr>
          <p:cNvSpPr/>
          <p:nvPr/>
        </p:nvSpPr>
        <p:spPr>
          <a:xfrm>
            <a:off x="10004387" y="3224468"/>
            <a:ext cx="596966" cy="22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C18B873-50D7-0B5B-B733-6C4C88DA0DDE}"/>
              </a:ext>
            </a:extLst>
          </p:cNvPr>
          <p:cNvGrpSpPr/>
          <p:nvPr/>
        </p:nvGrpSpPr>
        <p:grpSpPr>
          <a:xfrm>
            <a:off x="2309770" y="2956291"/>
            <a:ext cx="2187466" cy="737083"/>
            <a:chOff x="2146791" y="1822186"/>
            <a:chExt cx="2187466" cy="737083"/>
          </a:xfrm>
        </p:grpSpPr>
        <p:sp>
          <p:nvSpPr>
            <p:cNvPr id="14" name="Rectangle: Rounded Corners 13">
              <a:extLst>
                <a:ext uri="{FF2B5EF4-FFF2-40B4-BE49-F238E27FC236}">
                  <a16:creationId xmlns:a16="http://schemas.microsoft.com/office/drawing/2014/main" id="{6CEDE9DB-78E7-6613-A9B8-408111F01745}"/>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5" name="TextBox 14">
              <a:extLst>
                <a:ext uri="{FF2B5EF4-FFF2-40B4-BE49-F238E27FC236}">
                  <a16:creationId xmlns:a16="http://schemas.microsoft.com/office/drawing/2014/main" id="{028A1EBB-CE96-49DB-99A4-4C6097397B3E}"/>
                </a:ext>
              </a:extLst>
            </p:cNvPr>
            <p:cNvSpPr txBox="1"/>
            <p:nvPr/>
          </p:nvSpPr>
          <p:spPr>
            <a:xfrm>
              <a:off x="2288308" y="2004109"/>
              <a:ext cx="1904432" cy="369332"/>
            </a:xfrm>
            <a:prstGeom prst="rect">
              <a:avLst/>
            </a:prstGeom>
            <a:noFill/>
          </p:spPr>
          <p:txBody>
            <a:bodyPr wrap="none" rtlCol="0">
              <a:spAutoFit/>
            </a:bodyPr>
            <a:lstStyle/>
            <a:p>
              <a:r>
                <a:rPr lang="en-US" u="sng" dirty="0">
                  <a:solidFill>
                    <a:schemeClr val="bg1"/>
                  </a:solidFill>
                </a:rPr>
                <a:t>Anti-inflammatory</a:t>
              </a:r>
            </a:p>
          </p:txBody>
        </p:sp>
      </p:grpSp>
      <p:grpSp>
        <p:nvGrpSpPr>
          <p:cNvPr id="17" name="Group 16">
            <a:extLst>
              <a:ext uri="{FF2B5EF4-FFF2-40B4-BE49-F238E27FC236}">
                <a16:creationId xmlns:a16="http://schemas.microsoft.com/office/drawing/2014/main" id="{F641276E-7F3C-9C6C-A46A-815596DDB467}"/>
              </a:ext>
            </a:extLst>
          </p:cNvPr>
          <p:cNvGrpSpPr/>
          <p:nvPr/>
        </p:nvGrpSpPr>
        <p:grpSpPr>
          <a:xfrm>
            <a:off x="2309770" y="4260427"/>
            <a:ext cx="2187466" cy="737083"/>
            <a:chOff x="2146791" y="1822186"/>
            <a:chExt cx="2187466" cy="737083"/>
          </a:xfrm>
        </p:grpSpPr>
        <p:sp>
          <p:nvSpPr>
            <p:cNvPr id="18" name="Rectangle: Rounded Corners 17">
              <a:extLst>
                <a:ext uri="{FF2B5EF4-FFF2-40B4-BE49-F238E27FC236}">
                  <a16:creationId xmlns:a16="http://schemas.microsoft.com/office/drawing/2014/main" id="{38E59806-C841-8CE0-C03E-9F9E4D227511}"/>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9" name="TextBox 18">
              <a:extLst>
                <a:ext uri="{FF2B5EF4-FFF2-40B4-BE49-F238E27FC236}">
                  <a16:creationId xmlns:a16="http://schemas.microsoft.com/office/drawing/2014/main" id="{9D3EA932-22FB-0DDB-DCE3-58749E733624}"/>
                </a:ext>
              </a:extLst>
            </p:cNvPr>
            <p:cNvSpPr txBox="1"/>
            <p:nvPr/>
          </p:nvSpPr>
          <p:spPr>
            <a:xfrm>
              <a:off x="2420635" y="1993373"/>
              <a:ext cx="1690463" cy="369332"/>
            </a:xfrm>
            <a:prstGeom prst="rect">
              <a:avLst/>
            </a:prstGeom>
            <a:noFill/>
          </p:spPr>
          <p:txBody>
            <a:bodyPr wrap="none" rtlCol="0">
              <a:spAutoFit/>
            </a:bodyPr>
            <a:lstStyle/>
            <a:p>
              <a:r>
                <a:rPr lang="en-US" u="sng" dirty="0">
                  <a:solidFill>
                    <a:schemeClr val="bg1"/>
                  </a:solidFill>
                </a:rPr>
                <a:t>Anti-thrombotic</a:t>
              </a:r>
            </a:p>
          </p:txBody>
        </p:sp>
      </p:grpSp>
      <p:grpSp>
        <p:nvGrpSpPr>
          <p:cNvPr id="20" name="Group 19">
            <a:extLst>
              <a:ext uri="{FF2B5EF4-FFF2-40B4-BE49-F238E27FC236}">
                <a16:creationId xmlns:a16="http://schemas.microsoft.com/office/drawing/2014/main" id="{EA58196B-1940-E29C-72F8-F2765183E390}"/>
              </a:ext>
            </a:extLst>
          </p:cNvPr>
          <p:cNvGrpSpPr/>
          <p:nvPr/>
        </p:nvGrpSpPr>
        <p:grpSpPr>
          <a:xfrm>
            <a:off x="2309770" y="5699913"/>
            <a:ext cx="2187466" cy="737083"/>
            <a:chOff x="2146791" y="1822186"/>
            <a:chExt cx="2187466" cy="737083"/>
          </a:xfrm>
        </p:grpSpPr>
        <p:sp>
          <p:nvSpPr>
            <p:cNvPr id="21" name="Rectangle: Rounded Corners 20">
              <a:extLst>
                <a:ext uri="{FF2B5EF4-FFF2-40B4-BE49-F238E27FC236}">
                  <a16:creationId xmlns:a16="http://schemas.microsoft.com/office/drawing/2014/main" id="{0D08D3F3-4112-147D-7BEB-7EB6F86ED6FE}"/>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2" name="TextBox 21">
              <a:extLst>
                <a:ext uri="{FF2B5EF4-FFF2-40B4-BE49-F238E27FC236}">
                  <a16:creationId xmlns:a16="http://schemas.microsoft.com/office/drawing/2014/main" id="{0CDE20C4-B7BE-A561-475A-843CC920CD4B}"/>
                </a:ext>
              </a:extLst>
            </p:cNvPr>
            <p:cNvSpPr txBox="1"/>
            <p:nvPr/>
          </p:nvSpPr>
          <p:spPr>
            <a:xfrm>
              <a:off x="2209889" y="1974980"/>
              <a:ext cx="2061270" cy="369332"/>
            </a:xfrm>
            <a:prstGeom prst="rect">
              <a:avLst/>
            </a:prstGeom>
            <a:noFill/>
          </p:spPr>
          <p:txBody>
            <a:bodyPr wrap="none" rtlCol="0">
              <a:spAutoFit/>
            </a:bodyPr>
            <a:lstStyle/>
            <a:p>
              <a:r>
                <a:rPr lang="en-US" u="sng" dirty="0">
                  <a:solidFill>
                    <a:schemeClr val="bg1"/>
                  </a:solidFill>
                </a:rPr>
                <a:t>Immunomodulation</a:t>
              </a:r>
            </a:p>
          </p:txBody>
        </p:sp>
      </p:grpSp>
      <p:grpSp>
        <p:nvGrpSpPr>
          <p:cNvPr id="23" name="Group 22">
            <a:extLst>
              <a:ext uri="{FF2B5EF4-FFF2-40B4-BE49-F238E27FC236}">
                <a16:creationId xmlns:a16="http://schemas.microsoft.com/office/drawing/2014/main" id="{A62B280D-D726-A573-798F-4A0D4F716032}"/>
              </a:ext>
            </a:extLst>
          </p:cNvPr>
          <p:cNvGrpSpPr/>
          <p:nvPr/>
        </p:nvGrpSpPr>
        <p:grpSpPr>
          <a:xfrm>
            <a:off x="7664195" y="2956291"/>
            <a:ext cx="2187466" cy="737083"/>
            <a:chOff x="2146791" y="1822186"/>
            <a:chExt cx="2187466" cy="737083"/>
          </a:xfrm>
        </p:grpSpPr>
        <p:sp>
          <p:nvSpPr>
            <p:cNvPr id="24" name="Rectangle: Rounded Corners 23">
              <a:extLst>
                <a:ext uri="{FF2B5EF4-FFF2-40B4-BE49-F238E27FC236}">
                  <a16:creationId xmlns:a16="http://schemas.microsoft.com/office/drawing/2014/main" id="{270FE1CC-FC87-27A1-0485-AEED0A94B533}"/>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5" name="TextBox 24">
              <a:extLst>
                <a:ext uri="{FF2B5EF4-FFF2-40B4-BE49-F238E27FC236}">
                  <a16:creationId xmlns:a16="http://schemas.microsoft.com/office/drawing/2014/main" id="{36F2FEA9-0DBF-99A5-19B6-2658483BDFF9}"/>
                </a:ext>
              </a:extLst>
            </p:cNvPr>
            <p:cNvSpPr txBox="1"/>
            <p:nvPr/>
          </p:nvSpPr>
          <p:spPr>
            <a:xfrm>
              <a:off x="2432455" y="1827541"/>
              <a:ext cx="1717853" cy="646331"/>
            </a:xfrm>
            <a:prstGeom prst="rect">
              <a:avLst/>
            </a:prstGeom>
            <a:noFill/>
          </p:spPr>
          <p:txBody>
            <a:bodyPr wrap="square" rtlCol="0">
              <a:spAutoFit/>
            </a:bodyPr>
            <a:lstStyle/>
            <a:p>
              <a:pPr algn="ctr"/>
              <a:r>
                <a:rPr lang="en-US" u="sng" dirty="0">
                  <a:solidFill>
                    <a:schemeClr val="bg1"/>
                  </a:solidFill>
                </a:rPr>
                <a:t>Reduced Oxidative Stress</a:t>
              </a:r>
            </a:p>
          </p:txBody>
        </p:sp>
      </p:grpSp>
      <p:grpSp>
        <p:nvGrpSpPr>
          <p:cNvPr id="26" name="Group 25">
            <a:extLst>
              <a:ext uri="{FF2B5EF4-FFF2-40B4-BE49-F238E27FC236}">
                <a16:creationId xmlns:a16="http://schemas.microsoft.com/office/drawing/2014/main" id="{C33CFE8F-5990-35FF-261E-ADE064690E71}"/>
              </a:ext>
            </a:extLst>
          </p:cNvPr>
          <p:cNvGrpSpPr/>
          <p:nvPr/>
        </p:nvGrpSpPr>
        <p:grpSpPr>
          <a:xfrm>
            <a:off x="7664196" y="4009305"/>
            <a:ext cx="2187466" cy="1239325"/>
            <a:chOff x="2146791" y="1822186"/>
            <a:chExt cx="2187466" cy="1239325"/>
          </a:xfrm>
        </p:grpSpPr>
        <p:sp>
          <p:nvSpPr>
            <p:cNvPr id="27" name="Rectangle: Rounded Corners 26">
              <a:extLst>
                <a:ext uri="{FF2B5EF4-FFF2-40B4-BE49-F238E27FC236}">
                  <a16:creationId xmlns:a16="http://schemas.microsoft.com/office/drawing/2014/main" id="{544B01A0-0001-308E-A300-03F715802903}"/>
                </a:ext>
              </a:extLst>
            </p:cNvPr>
            <p:cNvSpPr/>
            <p:nvPr/>
          </p:nvSpPr>
          <p:spPr>
            <a:xfrm>
              <a:off x="2146791" y="1822186"/>
              <a:ext cx="2187466" cy="1239325"/>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8" name="TextBox 27">
              <a:extLst>
                <a:ext uri="{FF2B5EF4-FFF2-40B4-BE49-F238E27FC236}">
                  <a16:creationId xmlns:a16="http://schemas.microsoft.com/office/drawing/2014/main" id="{403C89B6-83FA-FCF0-9D8B-72B228F4F89D}"/>
                </a:ext>
              </a:extLst>
            </p:cNvPr>
            <p:cNvSpPr txBox="1"/>
            <p:nvPr/>
          </p:nvSpPr>
          <p:spPr>
            <a:xfrm>
              <a:off x="2290361" y="1845613"/>
              <a:ext cx="1900325" cy="1200329"/>
            </a:xfrm>
            <a:prstGeom prst="rect">
              <a:avLst/>
            </a:prstGeom>
            <a:noFill/>
          </p:spPr>
          <p:txBody>
            <a:bodyPr wrap="square" rtlCol="0">
              <a:spAutoFit/>
            </a:bodyPr>
            <a:lstStyle/>
            <a:p>
              <a:pPr algn="ctr"/>
              <a:r>
                <a:rPr lang="en-US" u="sng" dirty="0">
                  <a:solidFill>
                    <a:schemeClr val="bg1"/>
                  </a:solidFill>
                </a:rPr>
                <a:t>Improved Endothelial Function/Vascular Tone</a:t>
              </a:r>
            </a:p>
          </p:txBody>
        </p:sp>
      </p:grpSp>
      <p:grpSp>
        <p:nvGrpSpPr>
          <p:cNvPr id="29" name="Group 28">
            <a:extLst>
              <a:ext uri="{FF2B5EF4-FFF2-40B4-BE49-F238E27FC236}">
                <a16:creationId xmlns:a16="http://schemas.microsoft.com/office/drawing/2014/main" id="{998D71EF-4817-D309-DA17-1E606095EF23}"/>
              </a:ext>
            </a:extLst>
          </p:cNvPr>
          <p:cNvGrpSpPr/>
          <p:nvPr/>
        </p:nvGrpSpPr>
        <p:grpSpPr>
          <a:xfrm>
            <a:off x="7660829" y="5668831"/>
            <a:ext cx="2187466" cy="737083"/>
            <a:chOff x="2146791" y="1822186"/>
            <a:chExt cx="2187466" cy="737083"/>
          </a:xfrm>
        </p:grpSpPr>
        <p:sp>
          <p:nvSpPr>
            <p:cNvPr id="30" name="Rectangle: Rounded Corners 29">
              <a:extLst>
                <a:ext uri="{FF2B5EF4-FFF2-40B4-BE49-F238E27FC236}">
                  <a16:creationId xmlns:a16="http://schemas.microsoft.com/office/drawing/2014/main" id="{332F67DA-675A-2EEA-685A-5941828D528F}"/>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1" name="TextBox 30">
              <a:extLst>
                <a:ext uri="{FF2B5EF4-FFF2-40B4-BE49-F238E27FC236}">
                  <a16:creationId xmlns:a16="http://schemas.microsoft.com/office/drawing/2014/main" id="{EC282BCA-84CB-DBEB-AC82-B0F9654B790B}"/>
                </a:ext>
              </a:extLst>
            </p:cNvPr>
            <p:cNvSpPr txBox="1"/>
            <p:nvPr/>
          </p:nvSpPr>
          <p:spPr>
            <a:xfrm>
              <a:off x="2432455" y="1827541"/>
              <a:ext cx="1717853" cy="646331"/>
            </a:xfrm>
            <a:prstGeom prst="rect">
              <a:avLst/>
            </a:prstGeom>
            <a:noFill/>
          </p:spPr>
          <p:txBody>
            <a:bodyPr wrap="square" rtlCol="0">
              <a:spAutoFit/>
            </a:bodyPr>
            <a:lstStyle/>
            <a:p>
              <a:pPr algn="ctr"/>
              <a:r>
                <a:rPr lang="en-US" u="sng" dirty="0">
                  <a:solidFill>
                    <a:schemeClr val="bg1"/>
                  </a:solidFill>
                </a:rPr>
                <a:t>Plaque Stabilization</a:t>
              </a:r>
            </a:p>
          </p:txBody>
        </p:sp>
      </p:grpSp>
      <p:grpSp>
        <p:nvGrpSpPr>
          <p:cNvPr id="32" name="Group 31">
            <a:extLst>
              <a:ext uri="{FF2B5EF4-FFF2-40B4-BE49-F238E27FC236}">
                <a16:creationId xmlns:a16="http://schemas.microsoft.com/office/drawing/2014/main" id="{6E8F620C-9735-8CB2-C6A0-6B9FB5E093DE}"/>
              </a:ext>
            </a:extLst>
          </p:cNvPr>
          <p:cNvGrpSpPr/>
          <p:nvPr/>
        </p:nvGrpSpPr>
        <p:grpSpPr>
          <a:xfrm>
            <a:off x="5070486" y="4250795"/>
            <a:ext cx="2026769" cy="737083"/>
            <a:chOff x="2146791" y="1822186"/>
            <a:chExt cx="2187466" cy="737083"/>
          </a:xfrm>
        </p:grpSpPr>
        <p:sp>
          <p:nvSpPr>
            <p:cNvPr id="33" name="Rectangle: Rounded Corners 32">
              <a:extLst>
                <a:ext uri="{FF2B5EF4-FFF2-40B4-BE49-F238E27FC236}">
                  <a16:creationId xmlns:a16="http://schemas.microsoft.com/office/drawing/2014/main" id="{188B05A9-8F7C-FC9C-5207-88DC9ABC55D2}"/>
                </a:ext>
              </a:extLst>
            </p:cNvPr>
            <p:cNvSpPr/>
            <p:nvPr/>
          </p:nvSpPr>
          <p:spPr>
            <a:xfrm>
              <a:off x="2146791" y="1822186"/>
              <a:ext cx="2187466" cy="737083"/>
            </a:xfrm>
            <a:prstGeom prst="roundRect">
              <a:avLst/>
            </a:prstGeom>
            <a:solidFill>
              <a:srgbClr val="489DCB"/>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4" name="TextBox 33">
              <a:extLst>
                <a:ext uri="{FF2B5EF4-FFF2-40B4-BE49-F238E27FC236}">
                  <a16:creationId xmlns:a16="http://schemas.microsoft.com/office/drawing/2014/main" id="{37925853-F7FF-45A6-7F02-2918254C2B69}"/>
                </a:ext>
              </a:extLst>
            </p:cNvPr>
            <p:cNvSpPr txBox="1"/>
            <p:nvPr/>
          </p:nvSpPr>
          <p:spPr>
            <a:xfrm>
              <a:off x="2443719" y="1892461"/>
              <a:ext cx="1661865" cy="584775"/>
            </a:xfrm>
            <a:prstGeom prst="rect">
              <a:avLst/>
            </a:prstGeom>
            <a:noFill/>
          </p:spPr>
          <p:txBody>
            <a:bodyPr wrap="none" rtlCol="0">
              <a:spAutoFit/>
            </a:bodyPr>
            <a:lstStyle/>
            <a:p>
              <a:r>
                <a:rPr lang="en-US" sz="3200" b="1" dirty="0">
                  <a:solidFill>
                    <a:schemeClr val="bg1"/>
                  </a:solidFill>
                </a:rPr>
                <a:t>STATINS</a:t>
              </a:r>
            </a:p>
          </p:txBody>
        </p:sp>
      </p:grpSp>
      <p:cxnSp>
        <p:nvCxnSpPr>
          <p:cNvPr id="36" name="Straight Arrow Connector 35">
            <a:extLst>
              <a:ext uri="{FF2B5EF4-FFF2-40B4-BE49-F238E27FC236}">
                <a16:creationId xmlns:a16="http://schemas.microsoft.com/office/drawing/2014/main" id="{D5A08387-F06F-7B16-BCBB-55551A510353}"/>
              </a:ext>
            </a:extLst>
          </p:cNvPr>
          <p:cNvCxnSpPr>
            <a:cxnSpLocks/>
          </p:cNvCxnSpPr>
          <p:nvPr/>
        </p:nvCxnSpPr>
        <p:spPr>
          <a:xfrm flipV="1">
            <a:off x="7112176" y="3507546"/>
            <a:ext cx="483017" cy="6778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EE40EA0-E227-F5A4-7832-9442DD63D006}"/>
              </a:ext>
            </a:extLst>
          </p:cNvPr>
          <p:cNvCxnSpPr>
            <a:cxnSpLocks/>
          </p:cNvCxnSpPr>
          <p:nvPr/>
        </p:nvCxnSpPr>
        <p:spPr>
          <a:xfrm>
            <a:off x="7166033" y="4644168"/>
            <a:ext cx="4291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78199E9-FD43-4037-5E37-874957FF9522}"/>
              </a:ext>
            </a:extLst>
          </p:cNvPr>
          <p:cNvCxnSpPr>
            <a:cxnSpLocks/>
          </p:cNvCxnSpPr>
          <p:nvPr/>
        </p:nvCxnSpPr>
        <p:spPr>
          <a:xfrm>
            <a:off x="7127286" y="5037139"/>
            <a:ext cx="680482" cy="550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7D38A2F-72CB-42E6-817A-EB53B051A530}"/>
              </a:ext>
            </a:extLst>
          </p:cNvPr>
          <p:cNvCxnSpPr>
            <a:cxnSpLocks/>
          </p:cNvCxnSpPr>
          <p:nvPr/>
        </p:nvCxnSpPr>
        <p:spPr>
          <a:xfrm flipH="1" flipV="1">
            <a:off x="4596808" y="3540778"/>
            <a:ext cx="483017" cy="6778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D691CFD-A01A-3FD3-1CD7-ED3F40A2E64C}"/>
              </a:ext>
            </a:extLst>
          </p:cNvPr>
          <p:cNvCxnSpPr>
            <a:cxnSpLocks/>
          </p:cNvCxnSpPr>
          <p:nvPr/>
        </p:nvCxnSpPr>
        <p:spPr>
          <a:xfrm flipH="1">
            <a:off x="4566459" y="4644168"/>
            <a:ext cx="4291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A782DB6-B68F-384E-D5E4-08EF29F7B258}"/>
              </a:ext>
            </a:extLst>
          </p:cNvPr>
          <p:cNvCxnSpPr>
            <a:cxnSpLocks/>
          </p:cNvCxnSpPr>
          <p:nvPr/>
        </p:nvCxnSpPr>
        <p:spPr>
          <a:xfrm flipH="1">
            <a:off x="4382987" y="5038803"/>
            <a:ext cx="680482" cy="550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6CB6551-856F-E073-B6F8-445A042AB43C}"/>
              </a:ext>
            </a:extLst>
          </p:cNvPr>
          <p:cNvSpPr>
            <a:spLocks noGrp="1"/>
          </p:cNvSpPr>
          <p:nvPr>
            <p:ph type="title"/>
          </p:nvPr>
        </p:nvSpPr>
        <p:spPr>
          <a:xfrm>
            <a:off x="791900" y="283807"/>
            <a:ext cx="10515600" cy="1325563"/>
          </a:xfrm>
        </p:spPr>
        <p:txBody>
          <a:bodyPr/>
          <a:lstStyle/>
          <a:p>
            <a:r>
              <a:rPr lang="en-US" dirty="0"/>
              <a:t>Beyond LDL: Pleiotropic Effects of Statins</a:t>
            </a:r>
          </a:p>
        </p:txBody>
      </p:sp>
      <p:sp>
        <p:nvSpPr>
          <p:cNvPr id="35" name="Content Placeholder 34">
            <a:extLst>
              <a:ext uri="{FF2B5EF4-FFF2-40B4-BE49-F238E27FC236}">
                <a16:creationId xmlns:a16="http://schemas.microsoft.com/office/drawing/2014/main" id="{76C90F69-2F1D-0D97-E417-4D1B74EDA256}"/>
              </a:ext>
            </a:extLst>
          </p:cNvPr>
          <p:cNvSpPr>
            <a:spLocks noGrp="1"/>
          </p:cNvSpPr>
          <p:nvPr>
            <p:ph idx="1"/>
          </p:nvPr>
        </p:nvSpPr>
        <p:spPr/>
        <p:txBody>
          <a:bodyPr>
            <a:normAutofit/>
          </a:bodyPr>
          <a:lstStyle/>
          <a:p>
            <a:r>
              <a:rPr lang="en-US" sz="2400" dirty="0"/>
              <a:t>Statins primary effect is to inhibit HMG-CoA reductase to lower LDL cholesterol</a:t>
            </a:r>
          </a:p>
          <a:p>
            <a:r>
              <a:rPr lang="en-US" sz="2400" dirty="0"/>
              <a:t>Statins have many other beneficial effects to reduce vascular disease </a:t>
            </a:r>
          </a:p>
          <a:p>
            <a:endParaRPr lang="en-US" sz="2400" dirty="0"/>
          </a:p>
        </p:txBody>
      </p:sp>
    </p:spTree>
    <p:extLst>
      <p:ext uri="{BB962C8B-B14F-4D97-AF65-F5344CB8AC3E}">
        <p14:creationId xmlns:p14="http://schemas.microsoft.com/office/powerpoint/2010/main" val="2702958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EE4D229D-0559-1005-C3AB-F524EB03AC1A}"/>
              </a:ext>
            </a:extLst>
          </p:cNvPr>
          <p:cNvSpPr txBox="1">
            <a:spLocks/>
          </p:cNvSpPr>
          <p:nvPr/>
        </p:nvSpPr>
        <p:spPr>
          <a:xfrm>
            <a:off x="7921625" y="2590800"/>
            <a:ext cx="4041775" cy="381000"/>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sng" strike="noStrike" kern="1200" cap="none" spc="0" normalizeH="0" baseline="0" noProof="0" dirty="0">
                <a:ln>
                  <a:noFill/>
                </a:ln>
                <a:solidFill>
                  <a:prstClr val="black"/>
                </a:solidFill>
                <a:effectLst/>
                <a:uLnTx/>
                <a:uFillTx/>
                <a:ea typeface="+mn-ea"/>
                <a:cs typeface="+mn-cs"/>
              </a:rPr>
              <a:t>Exclusion Criteria</a:t>
            </a:r>
          </a:p>
        </p:txBody>
      </p:sp>
      <p:sp>
        <p:nvSpPr>
          <p:cNvPr id="3" name="Content Placeholder 9">
            <a:extLst>
              <a:ext uri="{FF2B5EF4-FFF2-40B4-BE49-F238E27FC236}">
                <a16:creationId xmlns:a16="http://schemas.microsoft.com/office/drawing/2014/main" id="{D35D31B8-0382-080F-CCF4-27BFFF5C26E5}"/>
              </a:ext>
            </a:extLst>
          </p:cNvPr>
          <p:cNvSpPr txBox="1">
            <a:spLocks/>
          </p:cNvSpPr>
          <p:nvPr/>
        </p:nvSpPr>
        <p:spPr>
          <a:xfrm>
            <a:off x="7616824" y="2895600"/>
            <a:ext cx="4041775" cy="472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cs typeface="Calibri" panose="020F0502020204030204" pitchFamily="34" charset="0"/>
              </a:rPr>
              <a:t>Current use of statins, gemfibrozil, or PCSK9 inhibitors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cs typeface="Calibri" panose="020F0502020204030204" pitchFamily="34" charset="0"/>
              </a:rPr>
              <a:t>Known decompensated cirrhosis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200" b="0" i="0" u="none" strike="noStrike" kern="1200" cap="none" spc="0" normalizeH="0" baseline="0" noProof="0" dirty="0">
              <a:ln>
                <a:noFill/>
              </a:ln>
              <a:solidFill>
                <a:prstClr val="black"/>
              </a:solidFill>
              <a:effectLst/>
              <a:uLnTx/>
              <a:uFillTx/>
              <a:cs typeface="Calibri" panose="020F0502020204030204" pitchFamily="34" charset="0"/>
            </a:endParaRPr>
          </a:p>
        </p:txBody>
      </p:sp>
      <p:pic>
        <p:nvPicPr>
          <p:cNvPr id="4" name="Picture 3">
            <a:extLst>
              <a:ext uri="{FF2B5EF4-FFF2-40B4-BE49-F238E27FC236}">
                <a16:creationId xmlns:a16="http://schemas.microsoft.com/office/drawing/2014/main" id="{C4B0FDFD-CB47-A358-FAD6-DF9451FD0C5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8118" y="0"/>
            <a:ext cx="6822282" cy="3183157"/>
          </a:xfrm>
          <a:prstGeom prst="rect">
            <a:avLst/>
          </a:prstGeom>
          <a:noFill/>
        </p:spPr>
      </p:pic>
      <p:sp>
        <p:nvSpPr>
          <p:cNvPr id="5" name="Title 1">
            <a:extLst>
              <a:ext uri="{FF2B5EF4-FFF2-40B4-BE49-F238E27FC236}">
                <a16:creationId xmlns:a16="http://schemas.microsoft.com/office/drawing/2014/main" id="{76F06E72-4659-6E98-7F6B-B211F611DF17}"/>
              </a:ext>
            </a:extLst>
          </p:cNvPr>
          <p:cNvSpPr txBox="1">
            <a:spLocks/>
          </p:cNvSpPr>
          <p:nvPr/>
        </p:nvSpPr>
        <p:spPr>
          <a:xfrm>
            <a:off x="6477000" y="847725"/>
            <a:ext cx="5943600" cy="11430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4000" dirty="0">
                <a:solidFill>
                  <a:schemeClr val="tx1"/>
                </a:solidFill>
              </a:rPr>
              <a:t>REPRIEVE Study Population</a:t>
            </a:r>
          </a:p>
        </p:txBody>
      </p:sp>
      <p:sp>
        <p:nvSpPr>
          <p:cNvPr id="6" name="Text Placeholder 7">
            <a:extLst>
              <a:ext uri="{FF2B5EF4-FFF2-40B4-BE49-F238E27FC236}">
                <a16:creationId xmlns:a16="http://schemas.microsoft.com/office/drawing/2014/main" id="{9BEE4A41-CC16-4318-42B9-12F60BB73C61}"/>
              </a:ext>
            </a:extLst>
          </p:cNvPr>
          <p:cNvSpPr txBox="1">
            <a:spLocks/>
          </p:cNvSpPr>
          <p:nvPr/>
        </p:nvSpPr>
        <p:spPr>
          <a:xfrm>
            <a:off x="3730624" y="2590800"/>
            <a:ext cx="4040188" cy="3810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sng" strike="noStrike" kern="1200" cap="none" spc="0" normalizeH="0" baseline="0" noProof="0" dirty="0">
                <a:ln>
                  <a:noFill/>
                </a:ln>
                <a:solidFill>
                  <a:prstClr val="black"/>
                </a:solidFill>
                <a:effectLst/>
                <a:uLnTx/>
                <a:uFillTx/>
                <a:ea typeface="+mn-ea"/>
                <a:cs typeface="+mn-cs"/>
              </a:rPr>
              <a:t>Inclusion Criteria</a:t>
            </a:r>
          </a:p>
        </p:txBody>
      </p:sp>
      <p:sp>
        <p:nvSpPr>
          <p:cNvPr id="7" name="Content Placeholder 2">
            <a:extLst>
              <a:ext uri="{FF2B5EF4-FFF2-40B4-BE49-F238E27FC236}">
                <a16:creationId xmlns:a16="http://schemas.microsoft.com/office/drawing/2014/main" id="{75B0F0C5-AB72-9F7E-E8E4-D04392FBFC29}"/>
              </a:ext>
            </a:extLst>
          </p:cNvPr>
          <p:cNvSpPr txBox="1">
            <a:spLocks/>
          </p:cNvSpPr>
          <p:nvPr/>
        </p:nvSpPr>
        <p:spPr>
          <a:xfrm>
            <a:off x="3464718" y="2895600"/>
            <a:ext cx="4572000" cy="4724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Documented HIV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Receiving stable ART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CD4+ &gt; 100 cells/mm3</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Age ≥ 40 years, ≤ 75 years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No known </a:t>
            </a:r>
            <a:r>
              <a:rPr lang="en-US" sz="2000" dirty="0">
                <a:solidFill>
                  <a:prstClr val="black"/>
                </a:solidFill>
              </a:rPr>
              <a:t>atherosclerotic cardiovascular disease (ASCVD)</a:t>
            </a:r>
            <a:endParaRPr kumimoji="0" lang="en-US" sz="200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10-yr ASCVD risk score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&lt;7.5% LDL &lt; 190 mg/dL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≥7.5% and ≤ 10% LDL, &lt; 160 mg/</a:t>
            </a:r>
            <a:r>
              <a:rPr kumimoji="0" lang="en-US" sz="2000" b="0" i="0" u="none" strike="noStrike" kern="1200" cap="none" spc="0" normalizeH="0" baseline="0" noProof="0" dirty="0" err="1">
                <a:ln>
                  <a:noFill/>
                </a:ln>
                <a:solidFill>
                  <a:prstClr val="black"/>
                </a:solidFill>
                <a:effectLst/>
                <a:uLnTx/>
                <a:uFillTx/>
                <a:ea typeface="+mn-ea"/>
                <a:cs typeface="+mn-cs"/>
              </a:rPr>
              <a:t>dL</a:t>
            </a:r>
            <a:endParaRPr kumimoji="0" lang="en-US" sz="2000" b="0" i="0" u="none" strike="noStrike" kern="1200" cap="none" spc="0" normalizeH="0" baseline="0" noProof="0" dirty="0">
              <a:ln>
                <a:noFill/>
              </a:ln>
              <a:solidFill>
                <a:prstClr val="black"/>
              </a:solidFill>
              <a:effectLst/>
              <a:uLnTx/>
              <a:uFillTx/>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&gt;10% and ≤15%, LDL &lt; 130 mg/</a:t>
            </a:r>
            <a:r>
              <a:rPr kumimoji="0" lang="en-US" sz="2000" b="0" i="0" u="none" strike="noStrike" kern="1200" cap="none" spc="0" normalizeH="0" baseline="0" noProof="0" dirty="0" err="1">
                <a:ln>
                  <a:noFill/>
                </a:ln>
                <a:solidFill>
                  <a:prstClr val="black"/>
                </a:solidFill>
                <a:effectLst/>
                <a:uLnTx/>
                <a:uFillTx/>
                <a:ea typeface="+mn-ea"/>
                <a:cs typeface="+mn-cs"/>
              </a:rPr>
              <a:t>dL</a:t>
            </a:r>
            <a:endParaRPr kumimoji="0" lang="en-US" sz="200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Certain laboratory parameters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ea typeface="+mn-ea"/>
              <a:cs typeface="+mn-cs"/>
            </a:endParaRPr>
          </a:p>
        </p:txBody>
      </p:sp>
      <p:sp>
        <p:nvSpPr>
          <p:cNvPr id="8" name="TextBox 7">
            <a:extLst>
              <a:ext uri="{FF2B5EF4-FFF2-40B4-BE49-F238E27FC236}">
                <a16:creationId xmlns:a16="http://schemas.microsoft.com/office/drawing/2014/main" id="{9C7E8101-A8A1-4B05-9D59-BE948DE3BBD5}"/>
              </a:ext>
            </a:extLst>
          </p:cNvPr>
          <p:cNvSpPr txBox="1"/>
          <p:nvPr/>
        </p:nvSpPr>
        <p:spPr>
          <a:xfrm>
            <a:off x="8750592" y="5029200"/>
            <a:ext cx="3342536" cy="923330"/>
          </a:xfrm>
          <a:prstGeom prst="rect">
            <a:avLst/>
          </a:prstGeom>
          <a:noFill/>
        </p:spPr>
        <p:txBody>
          <a:bodyPr wrap="square" rtlCol="0">
            <a:spAutoFit/>
          </a:bodyPr>
          <a:lstStyle/>
          <a:p>
            <a:r>
              <a:rPr lang="en-US" dirty="0"/>
              <a:t>Note: </a:t>
            </a:r>
            <a:r>
              <a:rPr lang="en-US" dirty="0">
                <a:solidFill>
                  <a:srgbClr val="202124"/>
                </a:solidFill>
                <a:latin typeface="Google Sans"/>
              </a:rPr>
              <a:t>For LDL, to convert f</a:t>
            </a:r>
            <a:r>
              <a:rPr lang="en-US" b="0" i="0" dirty="0">
                <a:solidFill>
                  <a:srgbClr val="202124"/>
                </a:solidFill>
                <a:effectLst/>
                <a:latin typeface="Google Sans"/>
              </a:rPr>
              <a:t>rom mg/dL to SI (in mmol/L) multiply by 0.02586</a:t>
            </a:r>
            <a:r>
              <a:rPr lang="en-US" dirty="0"/>
              <a:t> </a:t>
            </a:r>
          </a:p>
        </p:txBody>
      </p:sp>
    </p:spTree>
    <p:extLst>
      <p:ext uri="{BB962C8B-B14F-4D97-AF65-F5344CB8AC3E}">
        <p14:creationId xmlns:p14="http://schemas.microsoft.com/office/powerpoint/2010/main" val="2884989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98">
            <a:extLst>
              <a:ext uri="{FF2B5EF4-FFF2-40B4-BE49-F238E27FC236}">
                <a16:creationId xmlns:a16="http://schemas.microsoft.com/office/drawing/2014/main" id="{C7709A9E-8AD9-795F-E353-837D022E194C}"/>
              </a:ext>
            </a:extLst>
          </p:cNvPr>
          <p:cNvGrpSpPr>
            <a:grpSpLocks/>
          </p:cNvGrpSpPr>
          <p:nvPr/>
        </p:nvGrpSpPr>
        <p:grpSpPr bwMode="auto">
          <a:xfrm>
            <a:off x="1085851" y="1092200"/>
            <a:ext cx="9956800" cy="6502400"/>
            <a:chOff x="304800" y="971550"/>
            <a:chExt cx="7848600" cy="4876800"/>
          </a:xfrm>
        </p:grpSpPr>
        <p:grpSp>
          <p:nvGrpSpPr>
            <p:cNvPr id="71" name="Group 56">
              <a:extLst>
                <a:ext uri="{FF2B5EF4-FFF2-40B4-BE49-F238E27FC236}">
                  <a16:creationId xmlns:a16="http://schemas.microsoft.com/office/drawing/2014/main" id="{6BF33BD5-E051-C602-CCBF-D36F06A1957B}"/>
                </a:ext>
              </a:extLst>
            </p:cNvPr>
            <p:cNvGrpSpPr>
              <a:grpSpLocks/>
            </p:cNvGrpSpPr>
            <p:nvPr/>
          </p:nvGrpSpPr>
          <p:grpSpPr bwMode="auto">
            <a:xfrm>
              <a:off x="304800" y="971550"/>
              <a:ext cx="7848600" cy="4876800"/>
              <a:chOff x="1504950" y="1033463"/>
              <a:chExt cx="6896100" cy="5553075"/>
            </a:xfrm>
          </p:grpSpPr>
          <p:sp>
            <p:nvSpPr>
              <p:cNvPr id="87" name="Freeform 199">
                <a:extLst>
                  <a:ext uri="{FF2B5EF4-FFF2-40B4-BE49-F238E27FC236}">
                    <a16:creationId xmlns:a16="http://schemas.microsoft.com/office/drawing/2014/main" id="{7CDA1D66-DA4F-2FD3-F120-64DDEE73A35B}"/>
                  </a:ext>
                </a:extLst>
              </p:cNvPr>
              <p:cNvSpPr>
                <a:spLocks/>
              </p:cNvSpPr>
              <p:nvPr/>
            </p:nvSpPr>
            <p:spPr bwMode="auto">
              <a:xfrm>
                <a:off x="4518026" y="2744789"/>
                <a:ext cx="1122363" cy="655638"/>
              </a:xfrm>
              <a:custGeom>
                <a:avLst/>
                <a:gdLst>
                  <a:gd name="T0" fmla="*/ 0 w 707"/>
                  <a:gd name="T1" fmla="*/ 2147483646 h 413"/>
                  <a:gd name="T2" fmla="*/ 2147483646 w 707"/>
                  <a:gd name="T3" fmla="*/ 0 h 413"/>
                  <a:gd name="T4" fmla="*/ 2147483646 w 707"/>
                  <a:gd name="T5" fmla="*/ 2147483646 h 413"/>
                  <a:gd name="T6" fmla="*/ 2147483646 w 707"/>
                  <a:gd name="T7" fmla="*/ 2147483646 h 413"/>
                  <a:gd name="T8" fmla="*/ 0 w 707"/>
                  <a:gd name="T9" fmla="*/ 2147483646 h 413"/>
                  <a:gd name="T10" fmla="*/ 0 60000 65536"/>
                  <a:gd name="T11" fmla="*/ 0 60000 65536"/>
                  <a:gd name="T12" fmla="*/ 0 60000 65536"/>
                  <a:gd name="T13" fmla="*/ 0 60000 65536"/>
                  <a:gd name="T14" fmla="*/ 0 60000 65536"/>
                  <a:gd name="T15" fmla="*/ 0 w 707"/>
                  <a:gd name="T16" fmla="*/ 0 h 413"/>
                  <a:gd name="T17" fmla="*/ 707 w 707"/>
                  <a:gd name="T18" fmla="*/ 413 h 413"/>
                </a:gdLst>
                <a:ahLst/>
                <a:cxnLst>
                  <a:cxn ang="T10">
                    <a:pos x="T0" y="T1"/>
                  </a:cxn>
                  <a:cxn ang="T11">
                    <a:pos x="T2" y="T3"/>
                  </a:cxn>
                  <a:cxn ang="T12">
                    <a:pos x="T4" y="T5"/>
                  </a:cxn>
                  <a:cxn ang="T13">
                    <a:pos x="T6" y="T7"/>
                  </a:cxn>
                  <a:cxn ang="T14">
                    <a:pos x="T8" y="T9"/>
                  </a:cxn>
                </a:cxnLst>
                <a:rect l="T15" t="T16" r="T17" b="T18"/>
                <a:pathLst>
                  <a:path w="707" h="413">
                    <a:moveTo>
                      <a:pt x="0" y="203"/>
                    </a:moveTo>
                    <a:lnTo>
                      <a:pt x="354" y="0"/>
                    </a:lnTo>
                    <a:lnTo>
                      <a:pt x="707" y="203"/>
                    </a:lnTo>
                    <a:lnTo>
                      <a:pt x="354" y="413"/>
                    </a:lnTo>
                    <a:lnTo>
                      <a:pt x="0" y="203"/>
                    </a:lnTo>
                    <a:close/>
                  </a:path>
                </a:pathLst>
              </a:custGeom>
              <a:solidFill>
                <a:srgbClr val="BEE0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88" name="Freeform 216">
                <a:extLst>
                  <a:ext uri="{FF2B5EF4-FFF2-40B4-BE49-F238E27FC236}">
                    <a16:creationId xmlns:a16="http://schemas.microsoft.com/office/drawing/2014/main" id="{A8F967B0-58E4-8A28-173C-5349A7E96805}"/>
                  </a:ext>
                </a:extLst>
              </p:cNvPr>
              <p:cNvSpPr>
                <a:spLocks/>
              </p:cNvSpPr>
              <p:nvPr/>
            </p:nvSpPr>
            <p:spPr bwMode="auto">
              <a:xfrm>
                <a:off x="5011738" y="3348039"/>
                <a:ext cx="131763" cy="131763"/>
              </a:xfrm>
              <a:custGeom>
                <a:avLst/>
                <a:gdLst>
                  <a:gd name="T0" fmla="*/ 2147483646 w 83"/>
                  <a:gd name="T1" fmla="*/ 0 h 83"/>
                  <a:gd name="T2" fmla="*/ 2147483646 w 83"/>
                  <a:gd name="T3" fmla="*/ 2147483646 h 83"/>
                  <a:gd name="T4" fmla="*/ 0 w 83"/>
                  <a:gd name="T5" fmla="*/ 0 h 83"/>
                  <a:gd name="T6" fmla="*/ 2147483646 w 83"/>
                  <a:gd name="T7" fmla="*/ 0 h 83"/>
                  <a:gd name="T8" fmla="*/ 0 60000 65536"/>
                  <a:gd name="T9" fmla="*/ 0 60000 65536"/>
                  <a:gd name="T10" fmla="*/ 0 60000 65536"/>
                  <a:gd name="T11" fmla="*/ 0 60000 65536"/>
                  <a:gd name="T12" fmla="*/ 0 w 83"/>
                  <a:gd name="T13" fmla="*/ 0 h 83"/>
                  <a:gd name="T14" fmla="*/ 83 w 83"/>
                  <a:gd name="T15" fmla="*/ 83 h 83"/>
                </a:gdLst>
                <a:ahLst/>
                <a:cxnLst>
                  <a:cxn ang="T8">
                    <a:pos x="T0" y="T1"/>
                  </a:cxn>
                  <a:cxn ang="T9">
                    <a:pos x="T2" y="T3"/>
                  </a:cxn>
                  <a:cxn ang="T10">
                    <a:pos x="T4" y="T5"/>
                  </a:cxn>
                  <a:cxn ang="T11">
                    <a:pos x="T6" y="T7"/>
                  </a:cxn>
                </a:cxnLst>
                <a:rect l="T12" t="T13" r="T14" b="T15"/>
                <a:pathLst>
                  <a:path w="83" h="83">
                    <a:moveTo>
                      <a:pt x="83" y="0"/>
                    </a:moveTo>
                    <a:lnTo>
                      <a:pt x="42" y="83"/>
                    </a:lnTo>
                    <a:lnTo>
                      <a:pt x="0" y="0"/>
                    </a:lnTo>
                    <a:lnTo>
                      <a:pt x="83" y="0"/>
                    </a:lnTo>
                    <a:close/>
                  </a:path>
                </a:pathLst>
              </a:custGeom>
              <a:solidFill>
                <a:srgbClr val="6CC4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grpSp>
            <p:nvGrpSpPr>
              <p:cNvPr id="89" name="Group 82">
                <a:extLst>
                  <a:ext uri="{FF2B5EF4-FFF2-40B4-BE49-F238E27FC236}">
                    <a16:creationId xmlns:a16="http://schemas.microsoft.com/office/drawing/2014/main" id="{38A1EB7C-BB35-787E-078D-FF6E9D077497}"/>
                  </a:ext>
                </a:extLst>
              </p:cNvPr>
              <p:cNvGrpSpPr>
                <a:grpSpLocks/>
              </p:cNvGrpSpPr>
              <p:nvPr/>
            </p:nvGrpSpPr>
            <p:grpSpPr bwMode="auto">
              <a:xfrm>
                <a:off x="1504950" y="1033463"/>
                <a:ext cx="6896100" cy="5553075"/>
                <a:chOff x="1504950" y="1033463"/>
                <a:chExt cx="6896100" cy="5553075"/>
              </a:xfrm>
            </p:grpSpPr>
            <p:sp>
              <p:nvSpPr>
                <p:cNvPr id="90" name="AutoShape 3">
                  <a:extLst>
                    <a:ext uri="{FF2B5EF4-FFF2-40B4-BE49-F238E27FC236}">
                      <a16:creationId xmlns:a16="http://schemas.microsoft.com/office/drawing/2014/main" id="{31144EF9-117F-03D3-8A44-DBEA6F5F85D9}"/>
                    </a:ext>
                  </a:extLst>
                </p:cNvPr>
                <p:cNvSpPr>
                  <a:spLocks noChangeAspect="1" noChangeArrowheads="1" noTextEdit="1"/>
                </p:cNvSpPr>
                <p:nvPr/>
              </p:nvSpPr>
              <p:spPr bwMode="auto">
                <a:xfrm>
                  <a:off x="1504950" y="1033463"/>
                  <a:ext cx="68961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91" name="Rectangle 129">
                  <a:extLst>
                    <a:ext uri="{FF2B5EF4-FFF2-40B4-BE49-F238E27FC236}">
                      <a16:creationId xmlns:a16="http://schemas.microsoft.com/office/drawing/2014/main" id="{5B78C432-A508-C4D0-A5A6-F028452CAD6A}"/>
                    </a:ext>
                  </a:extLst>
                </p:cNvPr>
                <p:cNvSpPr>
                  <a:spLocks noChangeArrowheads="1"/>
                </p:cNvSpPr>
                <p:nvPr/>
              </p:nvSpPr>
              <p:spPr bwMode="auto">
                <a:xfrm>
                  <a:off x="2266951" y="2306639"/>
                  <a:ext cx="5992814" cy="458788"/>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Rectangle 130">
                  <a:extLst>
                    <a:ext uri="{FF2B5EF4-FFF2-40B4-BE49-F238E27FC236}">
                      <a16:creationId xmlns:a16="http://schemas.microsoft.com/office/drawing/2014/main" id="{FCBDA6D9-48AA-0C10-E0BD-05328BD5691F}"/>
                    </a:ext>
                  </a:extLst>
                </p:cNvPr>
                <p:cNvSpPr>
                  <a:spLocks noChangeArrowheads="1"/>
                </p:cNvSpPr>
                <p:nvPr/>
              </p:nvSpPr>
              <p:spPr bwMode="auto">
                <a:xfrm>
                  <a:off x="7415893" y="2417982"/>
                  <a:ext cx="813809"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Intervention</a:t>
                  </a: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Rectangle 137">
                  <a:extLst>
                    <a:ext uri="{FF2B5EF4-FFF2-40B4-BE49-F238E27FC236}">
                      <a16:creationId xmlns:a16="http://schemas.microsoft.com/office/drawing/2014/main" id="{C7AB2D36-36CC-8F4A-FD96-7D69D89C3D5B}"/>
                    </a:ext>
                  </a:extLst>
                </p:cNvPr>
                <p:cNvSpPr>
                  <a:spLocks noChangeArrowheads="1"/>
                </p:cNvSpPr>
                <p:nvPr/>
              </p:nvSpPr>
              <p:spPr bwMode="auto">
                <a:xfrm>
                  <a:off x="2234696" y="1055689"/>
                  <a:ext cx="6025068" cy="625475"/>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Rectangle 138">
                  <a:extLst>
                    <a:ext uri="{FF2B5EF4-FFF2-40B4-BE49-F238E27FC236}">
                      <a16:creationId xmlns:a16="http://schemas.microsoft.com/office/drawing/2014/main" id="{3DCEED00-5781-CB78-3FA6-A2C30000DEEB}"/>
                    </a:ext>
                  </a:extLst>
                </p:cNvPr>
                <p:cNvSpPr>
                  <a:spLocks noChangeArrowheads="1"/>
                </p:cNvSpPr>
                <p:nvPr/>
              </p:nvSpPr>
              <p:spPr bwMode="auto">
                <a:xfrm>
                  <a:off x="7563813" y="1033463"/>
                  <a:ext cx="726099" cy="6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Screening </a:t>
                  </a:r>
                </a:p>
                <a:p>
                  <a:pPr marL="0" marR="0" lvl="0" indent="0" algn="ctr"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and </a:t>
                  </a:r>
                </a:p>
                <a:p>
                  <a:pPr marL="0" marR="0" lvl="0" indent="0" algn="ctr"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Consent</a:t>
                  </a: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 name="Rectangle 141">
                  <a:extLst>
                    <a:ext uri="{FF2B5EF4-FFF2-40B4-BE49-F238E27FC236}">
                      <a16:creationId xmlns:a16="http://schemas.microsoft.com/office/drawing/2014/main" id="{6C7D1AC2-C8D8-D01B-2D90-617A372FAD24}"/>
                    </a:ext>
                  </a:extLst>
                </p:cNvPr>
                <p:cNvSpPr>
                  <a:spLocks noChangeArrowheads="1"/>
                </p:cNvSpPr>
                <p:nvPr/>
              </p:nvSpPr>
              <p:spPr bwMode="auto">
                <a:xfrm>
                  <a:off x="2773363" y="1181102"/>
                  <a:ext cx="4712898" cy="374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Rectangle 146">
                  <a:extLst>
                    <a:ext uri="{FF2B5EF4-FFF2-40B4-BE49-F238E27FC236}">
                      <a16:creationId xmlns:a16="http://schemas.microsoft.com/office/drawing/2014/main" id="{0AE0ADE6-F2B7-5DC5-7A45-0FBF8D6F0007}"/>
                    </a:ext>
                  </a:extLst>
                </p:cNvPr>
                <p:cNvSpPr>
                  <a:spLocks noChangeArrowheads="1"/>
                </p:cNvSpPr>
                <p:nvPr/>
              </p:nvSpPr>
              <p:spPr bwMode="auto">
                <a:xfrm>
                  <a:off x="5516563" y="2379664"/>
                  <a:ext cx="1808163" cy="301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Rectangle 148">
                  <a:extLst>
                    <a:ext uri="{FF2B5EF4-FFF2-40B4-BE49-F238E27FC236}">
                      <a16:creationId xmlns:a16="http://schemas.microsoft.com/office/drawing/2014/main" id="{6AE43226-A6CD-6A02-79DF-EC45A3EEB55C}"/>
                    </a:ext>
                  </a:extLst>
                </p:cNvPr>
                <p:cNvSpPr>
                  <a:spLocks noChangeArrowheads="1"/>
                </p:cNvSpPr>
                <p:nvPr/>
              </p:nvSpPr>
              <p:spPr bwMode="auto">
                <a:xfrm>
                  <a:off x="6078894" y="2421732"/>
                  <a:ext cx="838234"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Pitavastatin </a:t>
                  </a: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 name="Rectangle 153">
                  <a:extLst>
                    <a:ext uri="{FF2B5EF4-FFF2-40B4-BE49-F238E27FC236}">
                      <a16:creationId xmlns:a16="http://schemas.microsoft.com/office/drawing/2014/main" id="{AE5484C7-D1C8-0AE7-E314-8AA62AF363F3}"/>
                    </a:ext>
                  </a:extLst>
                </p:cNvPr>
                <p:cNvSpPr>
                  <a:spLocks noChangeArrowheads="1"/>
                </p:cNvSpPr>
                <p:nvPr/>
              </p:nvSpPr>
              <p:spPr bwMode="auto">
                <a:xfrm>
                  <a:off x="2773363" y="2379664"/>
                  <a:ext cx="1870075" cy="301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Rectangle 155">
                  <a:extLst>
                    <a:ext uri="{FF2B5EF4-FFF2-40B4-BE49-F238E27FC236}">
                      <a16:creationId xmlns:a16="http://schemas.microsoft.com/office/drawing/2014/main" id="{D02B000C-370A-847C-BE03-4B67A0F253C4}"/>
                    </a:ext>
                  </a:extLst>
                </p:cNvPr>
                <p:cNvSpPr>
                  <a:spLocks noChangeArrowheads="1"/>
                </p:cNvSpPr>
                <p:nvPr/>
              </p:nvSpPr>
              <p:spPr bwMode="auto">
                <a:xfrm>
                  <a:off x="3459163" y="2441577"/>
                  <a:ext cx="544019"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Placebo</a:t>
                  </a: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 name="Rectangle 177">
                  <a:extLst>
                    <a:ext uri="{FF2B5EF4-FFF2-40B4-BE49-F238E27FC236}">
                      <a16:creationId xmlns:a16="http://schemas.microsoft.com/office/drawing/2014/main" id="{8901C537-1055-A10D-53CD-A6DEE0F17846}"/>
                    </a:ext>
                  </a:extLst>
                </p:cNvPr>
                <p:cNvSpPr>
                  <a:spLocks noChangeArrowheads="1"/>
                </p:cNvSpPr>
                <p:nvPr/>
              </p:nvSpPr>
              <p:spPr bwMode="auto">
                <a:xfrm>
                  <a:off x="4591776" y="1774827"/>
                  <a:ext cx="3667988" cy="396875"/>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Rectangle 178">
                  <a:extLst>
                    <a:ext uri="{FF2B5EF4-FFF2-40B4-BE49-F238E27FC236}">
                      <a16:creationId xmlns:a16="http://schemas.microsoft.com/office/drawing/2014/main" id="{626B49AA-5F41-0CD6-C99A-F9435710C4CC}"/>
                    </a:ext>
                  </a:extLst>
                </p:cNvPr>
                <p:cNvSpPr>
                  <a:spLocks noChangeArrowheads="1"/>
                </p:cNvSpPr>
                <p:nvPr/>
              </p:nvSpPr>
              <p:spPr bwMode="auto">
                <a:xfrm>
                  <a:off x="7196969" y="1871774"/>
                  <a:ext cx="1018093"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Randomization</a:t>
                  </a: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Rectangle 181">
                  <a:extLst>
                    <a:ext uri="{FF2B5EF4-FFF2-40B4-BE49-F238E27FC236}">
                      <a16:creationId xmlns:a16="http://schemas.microsoft.com/office/drawing/2014/main" id="{0CDDAC28-8029-85B6-E2C5-CA4E4E7961AA}"/>
                    </a:ext>
                  </a:extLst>
                </p:cNvPr>
                <p:cNvSpPr>
                  <a:spLocks noChangeArrowheads="1"/>
                </p:cNvSpPr>
                <p:nvPr/>
              </p:nvSpPr>
              <p:spPr bwMode="auto">
                <a:xfrm>
                  <a:off x="4918369" y="1744963"/>
                  <a:ext cx="222049" cy="45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Freeform 197">
                  <a:extLst>
                    <a:ext uri="{FF2B5EF4-FFF2-40B4-BE49-F238E27FC236}">
                      <a16:creationId xmlns:a16="http://schemas.microsoft.com/office/drawing/2014/main" id="{3C9AC71B-D690-7D1A-CBDC-532352009098}"/>
                    </a:ext>
                  </a:extLst>
                </p:cNvPr>
                <p:cNvSpPr>
                  <a:spLocks/>
                </p:cNvSpPr>
                <p:nvPr/>
              </p:nvSpPr>
              <p:spPr bwMode="auto">
                <a:xfrm>
                  <a:off x="4017963" y="2767014"/>
                  <a:ext cx="401638" cy="303213"/>
                </a:xfrm>
                <a:custGeom>
                  <a:avLst/>
                  <a:gdLst>
                    <a:gd name="T0" fmla="*/ 0 w 253"/>
                    <a:gd name="T1" fmla="*/ 0 h 191"/>
                    <a:gd name="T2" fmla="*/ 0 w 253"/>
                    <a:gd name="T3" fmla="*/ 2147483646 h 191"/>
                    <a:gd name="T4" fmla="*/ 2147483646 w 253"/>
                    <a:gd name="T5" fmla="*/ 2147483646 h 191"/>
                    <a:gd name="T6" fmla="*/ 0 60000 65536"/>
                    <a:gd name="T7" fmla="*/ 0 60000 65536"/>
                    <a:gd name="T8" fmla="*/ 0 60000 65536"/>
                    <a:gd name="T9" fmla="*/ 0 w 253"/>
                    <a:gd name="T10" fmla="*/ 0 h 191"/>
                    <a:gd name="T11" fmla="*/ 253 w 253"/>
                    <a:gd name="T12" fmla="*/ 191 h 191"/>
                  </a:gdLst>
                  <a:ahLst/>
                  <a:cxnLst>
                    <a:cxn ang="T6">
                      <a:pos x="T0" y="T1"/>
                    </a:cxn>
                    <a:cxn ang="T7">
                      <a:pos x="T2" y="T3"/>
                    </a:cxn>
                    <a:cxn ang="T8">
                      <a:pos x="T4" y="T5"/>
                    </a:cxn>
                  </a:cxnLst>
                  <a:rect l="T9" t="T10" r="T11" b="T12"/>
                  <a:pathLst>
                    <a:path w="253" h="191">
                      <a:moveTo>
                        <a:pt x="0" y="0"/>
                      </a:moveTo>
                      <a:lnTo>
                        <a:pt x="0" y="191"/>
                      </a:lnTo>
                      <a:lnTo>
                        <a:pt x="253" y="191"/>
                      </a:lnTo>
                    </a:path>
                  </a:pathLst>
                </a:custGeom>
                <a:noFill/>
                <a:ln w="20638" cap="rnd">
                  <a:solidFill>
                    <a:srgbClr val="6CC46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4" name="Rectangle 201">
                  <a:extLst>
                    <a:ext uri="{FF2B5EF4-FFF2-40B4-BE49-F238E27FC236}">
                      <a16:creationId xmlns:a16="http://schemas.microsoft.com/office/drawing/2014/main" id="{EEF6BF52-D404-A490-8872-44978A9C608C}"/>
                    </a:ext>
                  </a:extLst>
                </p:cNvPr>
                <p:cNvSpPr>
                  <a:spLocks noChangeArrowheads="1"/>
                </p:cNvSpPr>
                <p:nvPr/>
              </p:nvSpPr>
              <p:spPr bwMode="auto">
                <a:xfrm>
                  <a:off x="4716463" y="2888995"/>
                  <a:ext cx="782722" cy="19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Mechanistic </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Rectangle 202">
                  <a:extLst>
                    <a:ext uri="{FF2B5EF4-FFF2-40B4-BE49-F238E27FC236}">
                      <a16:creationId xmlns:a16="http://schemas.microsoft.com/office/drawing/2014/main" id="{6D92A283-1E98-271F-D55A-192880DAEAE0}"/>
                    </a:ext>
                  </a:extLst>
                </p:cNvPr>
                <p:cNvSpPr>
                  <a:spLocks noChangeArrowheads="1"/>
                </p:cNvSpPr>
                <p:nvPr/>
              </p:nvSpPr>
              <p:spPr bwMode="auto">
                <a:xfrm>
                  <a:off x="4788348" y="3073230"/>
                  <a:ext cx="608413" cy="19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67"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SubStudy</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Freeform 203">
                  <a:extLst>
                    <a:ext uri="{FF2B5EF4-FFF2-40B4-BE49-F238E27FC236}">
                      <a16:creationId xmlns:a16="http://schemas.microsoft.com/office/drawing/2014/main" id="{87BDDC04-676C-580F-FAF1-05C09AC5A972}"/>
                    </a:ext>
                  </a:extLst>
                </p:cNvPr>
                <p:cNvSpPr>
                  <a:spLocks/>
                </p:cNvSpPr>
                <p:nvPr/>
              </p:nvSpPr>
              <p:spPr bwMode="auto">
                <a:xfrm>
                  <a:off x="5737226" y="2767014"/>
                  <a:ext cx="401638" cy="303213"/>
                </a:xfrm>
                <a:custGeom>
                  <a:avLst/>
                  <a:gdLst>
                    <a:gd name="T0" fmla="*/ 2147483646 w 253"/>
                    <a:gd name="T1" fmla="*/ 0 h 191"/>
                    <a:gd name="T2" fmla="*/ 2147483646 w 253"/>
                    <a:gd name="T3" fmla="*/ 2147483646 h 191"/>
                    <a:gd name="T4" fmla="*/ 0 w 253"/>
                    <a:gd name="T5" fmla="*/ 2147483646 h 191"/>
                    <a:gd name="T6" fmla="*/ 0 60000 65536"/>
                    <a:gd name="T7" fmla="*/ 0 60000 65536"/>
                    <a:gd name="T8" fmla="*/ 0 60000 65536"/>
                    <a:gd name="T9" fmla="*/ 0 w 253"/>
                    <a:gd name="T10" fmla="*/ 0 h 191"/>
                    <a:gd name="T11" fmla="*/ 253 w 253"/>
                    <a:gd name="T12" fmla="*/ 191 h 191"/>
                  </a:gdLst>
                  <a:ahLst/>
                  <a:cxnLst>
                    <a:cxn ang="T6">
                      <a:pos x="T0" y="T1"/>
                    </a:cxn>
                    <a:cxn ang="T7">
                      <a:pos x="T2" y="T3"/>
                    </a:cxn>
                    <a:cxn ang="T8">
                      <a:pos x="T4" y="T5"/>
                    </a:cxn>
                  </a:cxnLst>
                  <a:rect l="T9" t="T10" r="T11" b="T12"/>
                  <a:pathLst>
                    <a:path w="253" h="191">
                      <a:moveTo>
                        <a:pt x="253" y="0"/>
                      </a:moveTo>
                      <a:lnTo>
                        <a:pt x="253" y="191"/>
                      </a:lnTo>
                      <a:lnTo>
                        <a:pt x="0" y="191"/>
                      </a:lnTo>
                    </a:path>
                  </a:pathLst>
                </a:custGeom>
                <a:noFill/>
                <a:ln w="20638" cap="rnd">
                  <a:solidFill>
                    <a:srgbClr val="6CC46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7" name="Rectangle 212">
                  <a:extLst>
                    <a:ext uri="{FF2B5EF4-FFF2-40B4-BE49-F238E27FC236}">
                      <a16:creationId xmlns:a16="http://schemas.microsoft.com/office/drawing/2014/main" id="{55C45B3D-0FEE-F840-2774-34725AE65169}"/>
                    </a:ext>
                  </a:extLst>
                </p:cNvPr>
                <p:cNvSpPr>
                  <a:spLocks noChangeArrowheads="1"/>
                </p:cNvSpPr>
                <p:nvPr/>
              </p:nvSpPr>
              <p:spPr bwMode="auto">
                <a:xfrm>
                  <a:off x="2266950" y="3432177"/>
                  <a:ext cx="5992813" cy="500063"/>
                </a:xfrm>
                <a:prstGeom prst="rect">
                  <a:avLst/>
                </a:prstGeom>
                <a:solidFill>
                  <a:srgbClr val="BEE0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Rectangle 213">
                  <a:extLst>
                    <a:ext uri="{FF2B5EF4-FFF2-40B4-BE49-F238E27FC236}">
                      <a16:creationId xmlns:a16="http://schemas.microsoft.com/office/drawing/2014/main" id="{03DADB9B-566E-B42A-198E-7FA85E7AA6AF}"/>
                    </a:ext>
                  </a:extLst>
                </p:cNvPr>
                <p:cNvSpPr>
                  <a:spLocks noChangeArrowheads="1"/>
                </p:cNvSpPr>
                <p:nvPr/>
              </p:nvSpPr>
              <p:spPr bwMode="auto">
                <a:xfrm>
                  <a:off x="7250618" y="3462645"/>
                  <a:ext cx="813809"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Mechanistic</a:t>
                  </a: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Rectangle 214">
                  <a:extLst>
                    <a:ext uri="{FF2B5EF4-FFF2-40B4-BE49-F238E27FC236}">
                      <a16:creationId xmlns:a16="http://schemas.microsoft.com/office/drawing/2014/main" id="{7C07C419-40A0-64CE-F0FA-0E7061015246}"/>
                    </a:ext>
                  </a:extLst>
                </p:cNvPr>
                <p:cNvSpPr>
                  <a:spLocks noChangeArrowheads="1"/>
                </p:cNvSpPr>
                <p:nvPr/>
              </p:nvSpPr>
              <p:spPr bwMode="auto">
                <a:xfrm>
                  <a:off x="7033540" y="3681414"/>
                  <a:ext cx="1224599"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Primary Endpoint </a:t>
                  </a: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 name="Rectangle 219">
                  <a:extLst>
                    <a:ext uri="{FF2B5EF4-FFF2-40B4-BE49-F238E27FC236}">
                      <a16:creationId xmlns:a16="http://schemas.microsoft.com/office/drawing/2014/main" id="{39BD3803-4F2E-8B78-DF55-781D39E9C9C1}"/>
                    </a:ext>
                  </a:extLst>
                </p:cNvPr>
                <p:cNvSpPr>
                  <a:spLocks noChangeArrowheads="1"/>
                </p:cNvSpPr>
                <p:nvPr/>
              </p:nvSpPr>
              <p:spPr bwMode="auto">
                <a:xfrm>
                  <a:off x="4268788" y="3484564"/>
                  <a:ext cx="1018093"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221E1F"/>
                      </a:solidFill>
                      <a:effectLst/>
                      <a:uLnTx/>
                      <a:uFillTx/>
                      <a:latin typeface="Calibri" panose="020F0502020204030204" pitchFamily="34" charset="0"/>
                      <a:ea typeface="+mn-ea"/>
                      <a:cs typeface="Arial" panose="020B0604020202020204" pitchFamily="34" charset="0"/>
                    </a:rPr>
                    <a:t>Coronary plaque,</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 name="Rectangle 221">
                  <a:extLst>
                    <a:ext uri="{FF2B5EF4-FFF2-40B4-BE49-F238E27FC236}">
                      <a16:creationId xmlns:a16="http://schemas.microsoft.com/office/drawing/2014/main" id="{F68ABE6F-3AA9-E5D2-2E8F-D3B95125EBBD}"/>
                    </a:ext>
                  </a:extLst>
                </p:cNvPr>
                <p:cNvSpPr>
                  <a:spLocks noChangeArrowheads="1"/>
                </p:cNvSpPr>
                <p:nvPr/>
              </p:nvSpPr>
              <p:spPr bwMode="auto">
                <a:xfrm>
                  <a:off x="5304842" y="3484564"/>
                  <a:ext cx="516396"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221E1F"/>
                      </a:solidFill>
                      <a:effectLst/>
                      <a:uLnTx/>
                      <a:uFillTx/>
                      <a:latin typeface="Calibri" panose="020F0502020204030204" pitchFamily="34" charset="0"/>
                      <a:ea typeface="+mn-ea"/>
                      <a:cs typeface="Arial" panose="020B0604020202020204" pitchFamily="34" charset="0"/>
                    </a:rPr>
                    <a:t>vascular </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Rectangle 222">
                  <a:extLst>
                    <a:ext uri="{FF2B5EF4-FFF2-40B4-BE49-F238E27FC236}">
                      <a16:creationId xmlns:a16="http://schemas.microsoft.com/office/drawing/2014/main" id="{9175B6D3-2AFE-7EB2-959C-EC968BD6FA30}"/>
                    </a:ext>
                  </a:extLst>
                </p:cNvPr>
                <p:cNvSpPr>
                  <a:spLocks noChangeArrowheads="1"/>
                </p:cNvSpPr>
                <p:nvPr/>
              </p:nvSpPr>
              <p:spPr bwMode="auto">
                <a:xfrm>
                  <a:off x="4040188" y="3671888"/>
                  <a:ext cx="836147"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221E1F"/>
                      </a:solidFill>
                      <a:effectLst/>
                      <a:uLnTx/>
                      <a:uFillTx/>
                      <a:latin typeface="Calibri" panose="020F0502020204030204" pitchFamily="34" charset="0"/>
                      <a:ea typeface="+mn-ea"/>
                      <a:cs typeface="Arial" panose="020B0604020202020204" pitchFamily="34" charset="0"/>
                    </a:rPr>
                    <a:t>Inflammation,</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 name="Rectangle 224">
                  <a:extLst>
                    <a:ext uri="{FF2B5EF4-FFF2-40B4-BE49-F238E27FC236}">
                      <a16:creationId xmlns:a16="http://schemas.microsoft.com/office/drawing/2014/main" id="{CCE54F20-EAC2-9366-2136-899164B94959}"/>
                    </a:ext>
                  </a:extLst>
                </p:cNvPr>
                <p:cNvSpPr>
                  <a:spLocks noChangeArrowheads="1"/>
                </p:cNvSpPr>
                <p:nvPr/>
              </p:nvSpPr>
              <p:spPr bwMode="auto">
                <a:xfrm>
                  <a:off x="4907261" y="3671888"/>
                  <a:ext cx="1105714"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221E1F"/>
                      </a:solidFill>
                      <a:effectLst/>
                      <a:uLnTx/>
                      <a:uFillTx/>
                      <a:latin typeface="Calibri" panose="020F0502020204030204" pitchFamily="34" charset="0"/>
                      <a:ea typeface="+mn-ea"/>
                      <a:cs typeface="Arial" panose="020B0604020202020204" pitchFamily="34" charset="0"/>
                    </a:rPr>
                    <a:t>immune activation</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 name="Freeform 180">
                  <a:extLst>
                    <a:ext uri="{FF2B5EF4-FFF2-40B4-BE49-F238E27FC236}">
                      <a16:creationId xmlns:a16="http://schemas.microsoft.com/office/drawing/2014/main" id="{F4F8C33A-7913-483D-0C80-193187A5862A}"/>
                    </a:ext>
                  </a:extLst>
                </p:cNvPr>
                <p:cNvSpPr>
                  <a:spLocks/>
                </p:cNvSpPr>
                <p:nvPr/>
              </p:nvSpPr>
              <p:spPr bwMode="auto">
                <a:xfrm>
                  <a:off x="4836539" y="1791224"/>
                  <a:ext cx="373063" cy="374650"/>
                </a:xfrm>
                <a:custGeom>
                  <a:avLst/>
                  <a:gdLst>
                    <a:gd name="T0" fmla="*/ 0 w 235"/>
                    <a:gd name="T1" fmla="*/ 2147483646 h 236"/>
                    <a:gd name="T2" fmla="*/ 2147483646 w 235"/>
                    <a:gd name="T3" fmla="*/ 0 h 236"/>
                    <a:gd name="T4" fmla="*/ 2147483646 w 235"/>
                    <a:gd name="T5" fmla="*/ 2147483646 h 236"/>
                    <a:gd name="T6" fmla="*/ 2147483646 w 235"/>
                    <a:gd name="T7" fmla="*/ 2147483646 h 236"/>
                    <a:gd name="T8" fmla="*/ 2147483646 w 235"/>
                    <a:gd name="T9" fmla="*/ 2147483646 h 236"/>
                    <a:gd name="T10" fmla="*/ 0 w 235"/>
                    <a:gd name="T11" fmla="*/ 2147483646 h 236"/>
                    <a:gd name="T12" fmla="*/ 0 60000 65536"/>
                    <a:gd name="T13" fmla="*/ 0 60000 65536"/>
                    <a:gd name="T14" fmla="*/ 0 60000 65536"/>
                    <a:gd name="T15" fmla="*/ 0 60000 65536"/>
                    <a:gd name="T16" fmla="*/ 0 60000 65536"/>
                    <a:gd name="T17" fmla="*/ 0 60000 65536"/>
                    <a:gd name="T18" fmla="*/ 0 w 235"/>
                    <a:gd name="T19" fmla="*/ 0 h 236"/>
                    <a:gd name="T20" fmla="*/ 235 w 235"/>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235" h="236">
                      <a:moveTo>
                        <a:pt x="0" y="118"/>
                      </a:moveTo>
                      <a:cubicBezTo>
                        <a:pt x="0" y="53"/>
                        <a:pt x="53" y="0"/>
                        <a:pt x="118" y="0"/>
                      </a:cubicBezTo>
                      <a:cubicBezTo>
                        <a:pt x="183" y="0"/>
                        <a:pt x="235" y="53"/>
                        <a:pt x="235" y="118"/>
                      </a:cubicBezTo>
                      <a:cubicBezTo>
                        <a:pt x="235" y="118"/>
                        <a:pt x="235" y="118"/>
                        <a:pt x="235" y="118"/>
                      </a:cubicBezTo>
                      <a:cubicBezTo>
                        <a:pt x="235" y="184"/>
                        <a:pt x="183" y="236"/>
                        <a:pt x="118" y="236"/>
                      </a:cubicBezTo>
                      <a:cubicBezTo>
                        <a:pt x="53" y="236"/>
                        <a:pt x="0" y="184"/>
                        <a:pt x="0" y="11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115" name="Rectangle 218">
                  <a:extLst>
                    <a:ext uri="{FF2B5EF4-FFF2-40B4-BE49-F238E27FC236}">
                      <a16:creationId xmlns:a16="http://schemas.microsoft.com/office/drawing/2014/main" id="{F6CBDCF7-FDBD-7A67-5042-EFD26C0E865A}"/>
                    </a:ext>
                  </a:extLst>
                </p:cNvPr>
                <p:cNvSpPr>
                  <a:spLocks noChangeArrowheads="1"/>
                </p:cNvSpPr>
                <p:nvPr/>
              </p:nvSpPr>
              <p:spPr bwMode="auto">
                <a:xfrm>
                  <a:off x="3925888" y="3484564"/>
                  <a:ext cx="2306638" cy="395288"/>
                </a:xfrm>
                <a:prstGeom prst="rect">
                  <a:avLst/>
                </a:prstGeom>
                <a:noFill/>
                <a:ln w="3175" cap="rnd">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200">
                  <a:extLst>
                    <a:ext uri="{FF2B5EF4-FFF2-40B4-BE49-F238E27FC236}">
                      <a16:creationId xmlns:a16="http://schemas.microsoft.com/office/drawing/2014/main" id="{7C965140-0AAB-2651-CCC4-E3CE66CB2CDA}"/>
                    </a:ext>
                  </a:extLst>
                </p:cNvPr>
                <p:cNvSpPr>
                  <a:spLocks/>
                </p:cNvSpPr>
                <p:nvPr/>
              </p:nvSpPr>
              <p:spPr bwMode="auto">
                <a:xfrm>
                  <a:off x="4515158" y="2733295"/>
                  <a:ext cx="1122363" cy="655638"/>
                </a:xfrm>
                <a:custGeom>
                  <a:avLst/>
                  <a:gdLst>
                    <a:gd name="T0" fmla="*/ 0 w 707"/>
                    <a:gd name="T1" fmla="*/ 2147483646 h 413"/>
                    <a:gd name="T2" fmla="*/ 2147483646 w 707"/>
                    <a:gd name="T3" fmla="*/ 0 h 413"/>
                    <a:gd name="T4" fmla="*/ 2147483646 w 707"/>
                    <a:gd name="T5" fmla="*/ 2147483646 h 413"/>
                    <a:gd name="T6" fmla="*/ 2147483646 w 707"/>
                    <a:gd name="T7" fmla="*/ 2147483646 h 413"/>
                    <a:gd name="T8" fmla="*/ 0 w 707"/>
                    <a:gd name="T9" fmla="*/ 2147483646 h 413"/>
                    <a:gd name="T10" fmla="*/ 0 60000 65536"/>
                    <a:gd name="T11" fmla="*/ 0 60000 65536"/>
                    <a:gd name="T12" fmla="*/ 0 60000 65536"/>
                    <a:gd name="T13" fmla="*/ 0 60000 65536"/>
                    <a:gd name="T14" fmla="*/ 0 60000 65536"/>
                    <a:gd name="T15" fmla="*/ 0 w 707"/>
                    <a:gd name="T16" fmla="*/ 0 h 413"/>
                    <a:gd name="T17" fmla="*/ 707 w 707"/>
                    <a:gd name="T18" fmla="*/ 413 h 413"/>
                  </a:gdLst>
                  <a:ahLst/>
                  <a:cxnLst>
                    <a:cxn ang="T10">
                      <a:pos x="T0" y="T1"/>
                    </a:cxn>
                    <a:cxn ang="T11">
                      <a:pos x="T2" y="T3"/>
                    </a:cxn>
                    <a:cxn ang="T12">
                      <a:pos x="T4" y="T5"/>
                    </a:cxn>
                    <a:cxn ang="T13">
                      <a:pos x="T6" y="T7"/>
                    </a:cxn>
                    <a:cxn ang="T14">
                      <a:pos x="T8" y="T9"/>
                    </a:cxn>
                  </a:cxnLst>
                  <a:rect l="T15" t="T16" r="T17" b="T18"/>
                  <a:pathLst>
                    <a:path w="707" h="413">
                      <a:moveTo>
                        <a:pt x="0" y="203"/>
                      </a:moveTo>
                      <a:lnTo>
                        <a:pt x="354" y="0"/>
                      </a:lnTo>
                      <a:lnTo>
                        <a:pt x="707" y="203"/>
                      </a:lnTo>
                      <a:lnTo>
                        <a:pt x="354" y="413"/>
                      </a:lnTo>
                      <a:lnTo>
                        <a:pt x="0" y="203"/>
                      </a:lnTo>
                      <a:close/>
                    </a:path>
                  </a:pathLst>
                </a:custGeom>
                <a:noFill/>
                <a:ln w="3175"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117" name="Freeform 228">
                  <a:extLst>
                    <a:ext uri="{FF2B5EF4-FFF2-40B4-BE49-F238E27FC236}">
                      <a16:creationId xmlns:a16="http://schemas.microsoft.com/office/drawing/2014/main" id="{68A53638-8570-A798-9222-F3BDF0EFC5B7}"/>
                    </a:ext>
                  </a:extLst>
                </p:cNvPr>
                <p:cNvSpPr>
                  <a:spLocks/>
                </p:cNvSpPr>
                <p:nvPr/>
              </p:nvSpPr>
              <p:spPr bwMode="auto">
                <a:xfrm>
                  <a:off x="3614739" y="2751444"/>
                  <a:ext cx="166985" cy="1194189"/>
                </a:xfrm>
                <a:custGeom>
                  <a:avLst/>
                  <a:gdLst>
                    <a:gd name="T0" fmla="*/ 2147483646 w 118"/>
                    <a:gd name="T1" fmla="*/ 2147483646 h 946"/>
                    <a:gd name="T2" fmla="*/ 2147483646 w 118"/>
                    <a:gd name="T3" fmla="*/ 2147483646 h 946"/>
                    <a:gd name="T4" fmla="*/ 2147483646 w 118"/>
                    <a:gd name="T5" fmla="*/ 2147483646 h 946"/>
                    <a:gd name="T6" fmla="*/ 2147483646 w 118"/>
                    <a:gd name="T7" fmla="*/ 0 h 946"/>
                    <a:gd name="T8" fmla="*/ 2147483646 w 118"/>
                    <a:gd name="T9" fmla="*/ 0 h 946"/>
                    <a:gd name="T10" fmla="*/ 2147483646 w 118"/>
                    <a:gd name="T11" fmla="*/ 2147483646 h 946"/>
                    <a:gd name="T12" fmla="*/ 0 w 118"/>
                    <a:gd name="T13" fmla="*/ 2147483646 h 946"/>
                    <a:gd name="T14" fmla="*/ 2147483646 w 118"/>
                    <a:gd name="T15" fmla="*/ 2147483646 h 946"/>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946"/>
                    <a:gd name="T26" fmla="*/ 118 w 118"/>
                    <a:gd name="T27" fmla="*/ 946 h 9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946">
                      <a:moveTo>
                        <a:pt x="59" y="946"/>
                      </a:moveTo>
                      <a:lnTo>
                        <a:pt x="118" y="887"/>
                      </a:lnTo>
                      <a:lnTo>
                        <a:pt x="78" y="887"/>
                      </a:lnTo>
                      <a:lnTo>
                        <a:pt x="78" y="0"/>
                      </a:lnTo>
                      <a:lnTo>
                        <a:pt x="39" y="0"/>
                      </a:lnTo>
                      <a:lnTo>
                        <a:pt x="39" y="887"/>
                      </a:lnTo>
                      <a:lnTo>
                        <a:pt x="0" y="887"/>
                      </a:lnTo>
                      <a:lnTo>
                        <a:pt x="59" y="946"/>
                      </a:lnTo>
                      <a:close/>
                    </a:path>
                  </a:pathLst>
                </a:custGeom>
                <a:solidFill>
                  <a:srgbClr val="8DB1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72" name="Group 83">
              <a:extLst>
                <a:ext uri="{FF2B5EF4-FFF2-40B4-BE49-F238E27FC236}">
                  <a16:creationId xmlns:a16="http://schemas.microsoft.com/office/drawing/2014/main" id="{3CFC4430-A509-02B2-69D5-7C5A4CF0840D}"/>
                </a:ext>
              </a:extLst>
            </p:cNvPr>
            <p:cNvGrpSpPr>
              <a:grpSpLocks/>
            </p:cNvGrpSpPr>
            <p:nvPr/>
          </p:nvGrpSpPr>
          <p:grpSpPr bwMode="auto">
            <a:xfrm>
              <a:off x="1172048" y="3543301"/>
              <a:ext cx="6828952" cy="628649"/>
              <a:chOff x="1019651" y="5486404"/>
              <a:chExt cx="6829590" cy="838198"/>
            </a:xfrm>
          </p:grpSpPr>
          <p:sp>
            <p:nvSpPr>
              <p:cNvPr id="73" name="Rectangle 131">
                <a:extLst>
                  <a:ext uri="{FF2B5EF4-FFF2-40B4-BE49-F238E27FC236}">
                    <a16:creationId xmlns:a16="http://schemas.microsoft.com/office/drawing/2014/main" id="{B514D7C1-57CC-66F4-F65E-29DAAAE2D7FE}"/>
                  </a:ext>
                </a:extLst>
              </p:cNvPr>
              <p:cNvSpPr>
                <a:spLocks noChangeArrowheads="1"/>
              </p:cNvSpPr>
              <p:nvPr/>
            </p:nvSpPr>
            <p:spPr bwMode="auto">
              <a:xfrm>
                <a:off x="1019651" y="5486404"/>
                <a:ext cx="6829590" cy="838198"/>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Rectangle 157">
                <a:extLst>
                  <a:ext uri="{FF2B5EF4-FFF2-40B4-BE49-F238E27FC236}">
                    <a16:creationId xmlns:a16="http://schemas.microsoft.com/office/drawing/2014/main" id="{5DB44EED-9551-FC4F-BCC3-DAB92B39EAAD}"/>
                  </a:ext>
                </a:extLst>
              </p:cNvPr>
              <p:cNvSpPr>
                <a:spLocks noChangeArrowheads="1"/>
              </p:cNvSpPr>
              <p:nvPr/>
            </p:nvSpPr>
            <p:spPr bwMode="auto">
              <a:xfrm>
                <a:off x="1985941" y="5726910"/>
                <a:ext cx="457200" cy="318294"/>
              </a:xfrm>
              <a:prstGeom prst="rect">
                <a:avLst/>
              </a:prstGeom>
              <a:solidFill>
                <a:schemeClr val="bg1"/>
              </a:solidFill>
              <a:ln w="3175" cap="rnd">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Rectangle 226">
                <a:extLst>
                  <a:ext uri="{FF2B5EF4-FFF2-40B4-BE49-F238E27FC236}">
                    <a16:creationId xmlns:a16="http://schemas.microsoft.com/office/drawing/2014/main" id="{AA26A63B-4D41-ADC4-EC32-749B34C4BB27}"/>
                  </a:ext>
                </a:extLst>
              </p:cNvPr>
              <p:cNvSpPr>
                <a:spLocks noChangeArrowheads="1"/>
              </p:cNvSpPr>
              <p:nvPr/>
            </p:nvSpPr>
            <p:spPr bwMode="auto">
              <a:xfrm>
                <a:off x="3967141" y="5742740"/>
                <a:ext cx="990599" cy="302465"/>
              </a:xfrm>
              <a:prstGeom prst="rect">
                <a:avLst/>
              </a:prstGeom>
              <a:solidFill>
                <a:schemeClr val="bg1"/>
              </a:solidFill>
              <a:ln w="3175" cap="rnd">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Rectangle 166">
                <a:extLst>
                  <a:ext uri="{FF2B5EF4-FFF2-40B4-BE49-F238E27FC236}">
                    <a16:creationId xmlns:a16="http://schemas.microsoft.com/office/drawing/2014/main" id="{520F9A84-88D6-FE31-165D-EA562D3BCCB1}"/>
                  </a:ext>
                </a:extLst>
              </p:cNvPr>
              <p:cNvSpPr>
                <a:spLocks noChangeArrowheads="1"/>
              </p:cNvSpPr>
              <p:nvPr/>
            </p:nvSpPr>
            <p:spPr bwMode="auto">
              <a:xfrm>
                <a:off x="5110141" y="5724342"/>
                <a:ext cx="1210838" cy="320862"/>
              </a:xfrm>
              <a:prstGeom prst="rect">
                <a:avLst/>
              </a:prstGeom>
              <a:solidFill>
                <a:schemeClr val="bg1"/>
              </a:solidFill>
              <a:ln w="3175" cap="rnd">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Rectangle 160">
                <a:extLst>
                  <a:ext uri="{FF2B5EF4-FFF2-40B4-BE49-F238E27FC236}">
                    <a16:creationId xmlns:a16="http://schemas.microsoft.com/office/drawing/2014/main" id="{E797BB7A-78E9-3B0C-5522-0671F0F96E18}"/>
                  </a:ext>
                </a:extLst>
              </p:cNvPr>
              <p:cNvSpPr>
                <a:spLocks noChangeArrowheads="1"/>
              </p:cNvSpPr>
              <p:nvPr/>
            </p:nvSpPr>
            <p:spPr bwMode="auto">
              <a:xfrm>
                <a:off x="1028864" y="5717784"/>
                <a:ext cx="880877" cy="327421"/>
              </a:xfrm>
              <a:prstGeom prst="rect">
                <a:avLst/>
              </a:prstGeom>
              <a:solidFill>
                <a:schemeClr val="bg1"/>
              </a:solidFill>
              <a:ln w="3175" cap="rnd">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333"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Rectangle 157">
                <a:extLst>
                  <a:ext uri="{FF2B5EF4-FFF2-40B4-BE49-F238E27FC236}">
                    <a16:creationId xmlns:a16="http://schemas.microsoft.com/office/drawing/2014/main" id="{47D3FC01-3CB6-B962-06B8-B7D20685DCA7}"/>
                  </a:ext>
                </a:extLst>
              </p:cNvPr>
              <p:cNvSpPr>
                <a:spLocks noChangeArrowheads="1"/>
              </p:cNvSpPr>
              <p:nvPr/>
            </p:nvSpPr>
            <p:spPr bwMode="auto">
              <a:xfrm>
                <a:off x="6481741" y="5726915"/>
                <a:ext cx="562696" cy="318295"/>
              </a:xfrm>
              <a:prstGeom prst="rect">
                <a:avLst/>
              </a:prstGeom>
              <a:solidFill>
                <a:schemeClr val="bg1"/>
              </a:solidFill>
              <a:ln w="3175" cap="rnd">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Rectangle 157">
                <a:extLst>
                  <a:ext uri="{FF2B5EF4-FFF2-40B4-BE49-F238E27FC236}">
                    <a16:creationId xmlns:a16="http://schemas.microsoft.com/office/drawing/2014/main" id="{A7C6E18A-B9DC-5A0E-9132-9635D728FFA5}"/>
                  </a:ext>
                </a:extLst>
              </p:cNvPr>
              <p:cNvSpPr>
                <a:spLocks noChangeArrowheads="1"/>
              </p:cNvSpPr>
              <p:nvPr/>
            </p:nvSpPr>
            <p:spPr bwMode="auto">
              <a:xfrm>
                <a:off x="2595541" y="5726910"/>
                <a:ext cx="1295400" cy="318294"/>
              </a:xfrm>
              <a:prstGeom prst="rect">
                <a:avLst/>
              </a:prstGeom>
              <a:solidFill>
                <a:schemeClr val="bg1"/>
              </a:solidFill>
              <a:ln w="3175" cap="rnd">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Rectangle 133">
                <a:extLst>
                  <a:ext uri="{FF2B5EF4-FFF2-40B4-BE49-F238E27FC236}">
                    <a16:creationId xmlns:a16="http://schemas.microsoft.com/office/drawing/2014/main" id="{DAC11298-140D-3BA0-5FAC-4C41C205DDC3}"/>
                  </a:ext>
                </a:extLst>
              </p:cNvPr>
              <p:cNvSpPr>
                <a:spLocks noChangeArrowheads="1"/>
              </p:cNvSpPr>
              <p:nvPr/>
            </p:nvSpPr>
            <p:spPr bwMode="auto">
              <a:xfrm>
                <a:off x="7040512" y="5562603"/>
                <a:ext cx="757900" cy="7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Clinical Primary</a:t>
                </a:r>
              </a:p>
              <a:p>
                <a:pPr marL="0" marR="0" lvl="0" indent="0" algn="ctr"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Endpoint  </a:t>
                </a: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Rectangle 227">
                <a:extLst>
                  <a:ext uri="{FF2B5EF4-FFF2-40B4-BE49-F238E27FC236}">
                    <a16:creationId xmlns:a16="http://schemas.microsoft.com/office/drawing/2014/main" id="{5659A7CA-9DC0-B70C-6F03-4EC358261D8D}"/>
                  </a:ext>
                </a:extLst>
              </p:cNvPr>
              <p:cNvSpPr>
                <a:spLocks noChangeArrowheads="1"/>
              </p:cNvSpPr>
              <p:nvPr/>
            </p:nvSpPr>
            <p:spPr bwMode="auto">
              <a:xfrm>
                <a:off x="1102573" y="5774328"/>
                <a:ext cx="767072" cy="2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CVD Death</a:t>
                </a:r>
                <a:endParaRPr kumimoji="0" lang="en-US" altLang="en-US" sz="146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Rectangle 227">
                <a:extLst>
                  <a:ext uri="{FF2B5EF4-FFF2-40B4-BE49-F238E27FC236}">
                    <a16:creationId xmlns:a16="http://schemas.microsoft.com/office/drawing/2014/main" id="{CD2962B0-630A-F669-DE7E-2A66CD9EFA01}"/>
                  </a:ext>
                </a:extLst>
              </p:cNvPr>
              <p:cNvSpPr>
                <a:spLocks noChangeArrowheads="1"/>
              </p:cNvSpPr>
              <p:nvPr/>
            </p:nvSpPr>
            <p:spPr bwMode="auto">
              <a:xfrm>
                <a:off x="2138341" y="5791206"/>
                <a:ext cx="165546" cy="2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MI</a:t>
                </a:r>
                <a:endParaRPr kumimoji="0" lang="en-US" altLang="en-US" sz="146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 name="Rectangle 227">
                <a:extLst>
                  <a:ext uri="{FF2B5EF4-FFF2-40B4-BE49-F238E27FC236}">
                    <a16:creationId xmlns:a16="http://schemas.microsoft.com/office/drawing/2014/main" id="{042519C5-34DC-7EBF-9BD9-C0EE4D9F3484}"/>
                  </a:ext>
                </a:extLst>
              </p:cNvPr>
              <p:cNvSpPr>
                <a:spLocks noChangeArrowheads="1"/>
              </p:cNvSpPr>
              <p:nvPr/>
            </p:nvSpPr>
            <p:spPr bwMode="auto">
              <a:xfrm>
                <a:off x="2671740" y="5778506"/>
                <a:ext cx="1167213" cy="2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Unstable Angina</a:t>
                </a:r>
                <a:endParaRPr kumimoji="0" lang="en-US" altLang="en-US" sz="146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Rectangle 227">
                <a:extLst>
                  <a:ext uri="{FF2B5EF4-FFF2-40B4-BE49-F238E27FC236}">
                    <a16:creationId xmlns:a16="http://schemas.microsoft.com/office/drawing/2014/main" id="{5AB30C4E-5E35-E677-039C-4D4802A2BFED}"/>
                  </a:ext>
                </a:extLst>
              </p:cNvPr>
              <p:cNvSpPr>
                <a:spLocks noChangeArrowheads="1"/>
              </p:cNvSpPr>
              <p:nvPr/>
            </p:nvSpPr>
            <p:spPr bwMode="auto">
              <a:xfrm>
                <a:off x="4035156" y="5791206"/>
                <a:ext cx="886669" cy="2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TIA &amp; Stroke</a:t>
                </a:r>
                <a:endParaRPr kumimoji="0" lang="en-US" altLang="en-US" sz="146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 name="Rectangle 227">
                <a:extLst>
                  <a:ext uri="{FF2B5EF4-FFF2-40B4-BE49-F238E27FC236}">
                    <a16:creationId xmlns:a16="http://schemas.microsoft.com/office/drawing/2014/main" id="{B94DB2CA-F2E3-C1BC-30E8-02B1541A3B1D}"/>
                  </a:ext>
                </a:extLst>
              </p:cNvPr>
              <p:cNvSpPr>
                <a:spLocks noChangeArrowheads="1"/>
              </p:cNvSpPr>
              <p:nvPr/>
            </p:nvSpPr>
            <p:spPr bwMode="auto">
              <a:xfrm>
                <a:off x="5197348" y="5778506"/>
                <a:ext cx="1080472" cy="2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Arterial Revasc</a:t>
                </a:r>
                <a:endParaRPr kumimoji="0" lang="en-US" altLang="en-US" sz="146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Rectangle 227">
                <a:extLst>
                  <a:ext uri="{FF2B5EF4-FFF2-40B4-BE49-F238E27FC236}">
                    <a16:creationId xmlns:a16="http://schemas.microsoft.com/office/drawing/2014/main" id="{CF5804E4-CC04-16AD-D3B1-B644AC0F0DC2}"/>
                  </a:ext>
                </a:extLst>
              </p:cNvPr>
              <p:cNvSpPr>
                <a:spLocks noChangeArrowheads="1"/>
              </p:cNvSpPr>
              <p:nvPr/>
            </p:nvSpPr>
            <p:spPr bwMode="auto">
              <a:xfrm>
                <a:off x="6631049" y="5778506"/>
                <a:ext cx="302381" cy="2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PAD</a:t>
                </a:r>
                <a:endParaRPr kumimoji="0" lang="en-US" altLang="en-US" sz="146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3" name="Title 1">
            <a:extLst>
              <a:ext uri="{FF2B5EF4-FFF2-40B4-BE49-F238E27FC236}">
                <a16:creationId xmlns:a16="http://schemas.microsoft.com/office/drawing/2014/main" id="{7232B32B-2BFC-BC52-3D81-33119DCE03EF}"/>
              </a:ext>
            </a:extLst>
          </p:cNvPr>
          <p:cNvSpPr txBox="1">
            <a:spLocks/>
          </p:cNvSpPr>
          <p:nvPr/>
        </p:nvSpPr>
        <p:spPr>
          <a:xfrm>
            <a:off x="889000" y="237800"/>
            <a:ext cx="10515600" cy="795153"/>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dirty="0">
                <a:solidFill>
                  <a:schemeClr val="tx1"/>
                </a:solidFill>
              </a:rPr>
              <a:t>REPRIEVE Trial Schema</a:t>
            </a:r>
          </a:p>
        </p:txBody>
      </p:sp>
      <p:sp>
        <p:nvSpPr>
          <p:cNvPr id="52" name="TextBox 58">
            <a:extLst>
              <a:ext uri="{FF2B5EF4-FFF2-40B4-BE49-F238E27FC236}">
                <a16:creationId xmlns:a16="http://schemas.microsoft.com/office/drawing/2014/main" id="{7F9EF65B-CA1C-0CD3-6049-E06DC5517BE8}"/>
              </a:ext>
            </a:extLst>
          </p:cNvPr>
          <p:cNvSpPr txBox="1">
            <a:spLocks noChangeArrowheads="1"/>
          </p:cNvSpPr>
          <p:nvPr/>
        </p:nvSpPr>
        <p:spPr bwMode="auto">
          <a:xfrm>
            <a:off x="4216400" y="3545417"/>
            <a:ext cx="2133600"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N=805, 2 </a:t>
            </a:r>
            <a:r>
              <a:rPr kumimoji="0" lang="en-US" altLang="en-US" sz="1867"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yrs</a:t>
            </a:r>
            <a:endPar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53" name="Straight Arrow Connector 52">
            <a:extLst>
              <a:ext uri="{FF2B5EF4-FFF2-40B4-BE49-F238E27FC236}">
                <a16:creationId xmlns:a16="http://schemas.microsoft.com/office/drawing/2014/main" id="{AD36402D-8B92-CBA5-C379-2BB610C6D088}"/>
              </a:ext>
            </a:extLst>
          </p:cNvPr>
          <p:cNvCxnSpPr/>
          <p:nvPr/>
        </p:nvCxnSpPr>
        <p:spPr bwMode="auto">
          <a:xfrm>
            <a:off x="6146800" y="1600200"/>
            <a:ext cx="0" cy="406400"/>
          </a:xfrm>
          <a:prstGeom prst="straightConnector1">
            <a:avLst/>
          </a:prstGeom>
          <a:ln>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54" name="Line 11">
            <a:extLst>
              <a:ext uri="{FF2B5EF4-FFF2-40B4-BE49-F238E27FC236}">
                <a16:creationId xmlns:a16="http://schemas.microsoft.com/office/drawing/2014/main" id="{9114926F-8B2E-5232-6056-4D99524DC35D}"/>
              </a:ext>
            </a:extLst>
          </p:cNvPr>
          <p:cNvSpPr>
            <a:spLocks noChangeShapeType="1"/>
          </p:cNvSpPr>
          <p:nvPr/>
        </p:nvSpPr>
        <p:spPr bwMode="auto">
          <a:xfrm flipH="1">
            <a:off x="1769534" y="1686984"/>
            <a:ext cx="12700" cy="3977216"/>
          </a:xfrm>
          <a:prstGeom prst="line">
            <a:avLst/>
          </a:prstGeom>
          <a:noFill/>
          <a:ln w="30163"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55" name="Rectangle 136">
            <a:extLst>
              <a:ext uri="{FF2B5EF4-FFF2-40B4-BE49-F238E27FC236}">
                <a16:creationId xmlns:a16="http://schemas.microsoft.com/office/drawing/2014/main" id="{628CE763-4E51-69A5-FB0C-57E5124E717A}"/>
              </a:ext>
            </a:extLst>
          </p:cNvPr>
          <p:cNvSpPr>
            <a:spLocks noChangeArrowheads="1"/>
          </p:cNvSpPr>
          <p:nvPr/>
        </p:nvSpPr>
        <p:spPr bwMode="auto">
          <a:xfrm>
            <a:off x="1466851" y="1392768"/>
            <a:ext cx="633058"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21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Time</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Freeform 135">
            <a:extLst>
              <a:ext uri="{FF2B5EF4-FFF2-40B4-BE49-F238E27FC236}">
                <a16:creationId xmlns:a16="http://schemas.microsoft.com/office/drawing/2014/main" id="{A9603324-ECC3-C868-EF04-074E84F64A7E}"/>
              </a:ext>
            </a:extLst>
          </p:cNvPr>
          <p:cNvSpPr>
            <a:spLocks/>
          </p:cNvSpPr>
          <p:nvPr/>
        </p:nvSpPr>
        <p:spPr bwMode="auto">
          <a:xfrm>
            <a:off x="1676400" y="5670552"/>
            <a:ext cx="171451" cy="196849"/>
          </a:xfrm>
          <a:custGeom>
            <a:avLst/>
            <a:gdLst>
              <a:gd name="T0" fmla="*/ 128588 w 81"/>
              <a:gd name="T1" fmla="*/ 0 h 123"/>
              <a:gd name="T2" fmla="*/ 65088 w 81"/>
              <a:gd name="T3" fmla="*/ 147175 h 123"/>
              <a:gd name="T4" fmla="*/ 0 w 81"/>
              <a:gd name="T5" fmla="*/ 0 h 123"/>
              <a:gd name="T6" fmla="*/ 128588 w 81"/>
              <a:gd name="T7" fmla="*/ 0 h 123"/>
              <a:gd name="T8" fmla="*/ 0 60000 65536"/>
              <a:gd name="T9" fmla="*/ 0 60000 65536"/>
              <a:gd name="T10" fmla="*/ 0 60000 65536"/>
              <a:gd name="T11" fmla="*/ 0 60000 65536"/>
              <a:gd name="T12" fmla="*/ 0 w 81"/>
              <a:gd name="T13" fmla="*/ 0 h 123"/>
              <a:gd name="T14" fmla="*/ 81 w 81"/>
              <a:gd name="T15" fmla="*/ 123 h 123"/>
            </a:gdLst>
            <a:ahLst/>
            <a:cxnLst>
              <a:cxn ang="T8">
                <a:pos x="T0" y="T1"/>
              </a:cxn>
              <a:cxn ang="T9">
                <a:pos x="T2" y="T3"/>
              </a:cxn>
              <a:cxn ang="T10">
                <a:pos x="T4" y="T5"/>
              </a:cxn>
              <a:cxn ang="T11">
                <a:pos x="T6" y="T7"/>
              </a:cxn>
            </a:cxnLst>
            <a:rect l="T12" t="T13" r="T14" b="T15"/>
            <a:pathLst>
              <a:path w="81" h="123">
                <a:moveTo>
                  <a:pt x="81" y="0"/>
                </a:moveTo>
                <a:lnTo>
                  <a:pt x="41" y="123"/>
                </a:lnTo>
                <a:lnTo>
                  <a:pt x="0" y="0"/>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57" name="TextBox 65">
            <a:extLst>
              <a:ext uri="{FF2B5EF4-FFF2-40B4-BE49-F238E27FC236}">
                <a16:creationId xmlns:a16="http://schemas.microsoft.com/office/drawing/2014/main" id="{1D6DE142-3281-58AF-B42F-6355270A8549}"/>
              </a:ext>
            </a:extLst>
          </p:cNvPr>
          <p:cNvSpPr txBox="1">
            <a:spLocks noChangeArrowheads="1"/>
          </p:cNvSpPr>
          <p:nvPr/>
        </p:nvSpPr>
        <p:spPr bwMode="auto">
          <a:xfrm>
            <a:off x="7332134" y="1960034"/>
            <a:ext cx="13525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a:t>
            </a:r>
            <a:r>
              <a:rPr lang="en-US" altLang="en-US" sz="2400" dirty="0">
                <a:solidFill>
                  <a:prstClr val="black"/>
                </a:solidFill>
              </a:rPr>
              <a:t>=7769</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8" name="Rectangle 168">
            <a:extLst>
              <a:ext uri="{FF2B5EF4-FFF2-40B4-BE49-F238E27FC236}">
                <a16:creationId xmlns:a16="http://schemas.microsoft.com/office/drawing/2014/main" id="{9B5F00E4-DB63-35E0-938B-E2D4437477C0}"/>
              </a:ext>
            </a:extLst>
          </p:cNvPr>
          <p:cNvSpPr>
            <a:spLocks noChangeArrowheads="1"/>
          </p:cNvSpPr>
          <p:nvPr/>
        </p:nvSpPr>
        <p:spPr bwMode="auto">
          <a:xfrm>
            <a:off x="2489200" y="5412317"/>
            <a:ext cx="8060267" cy="1176867"/>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9" name="Rectangle 171">
            <a:extLst>
              <a:ext uri="{FF2B5EF4-FFF2-40B4-BE49-F238E27FC236}">
                <a16:creationId xmlns:a16="http://schemas.microsoft.com/office/drawing/2014/main" id="{6BCF359A-6D86-FC84-2D20-C23EC9BAF7B5}"/>
              </a:ext>
            </a:extLst>
          </p:cNvPr>
          <p:cNvSpPr>
            <a:spLocks noChangeArrowheads="1"/>
          </p:cNvSpPr>
          <p:nvPr/>
        </p:nvSpPr>
        <p:spPr bwMode="auto">
          <a:xfrm>
            <a:off x="3414184" y="5461001"/>
            <a:ext cx="5983816" cy="198967"/>
          </a:xfrm>
          <a:prstGeom prst="rect">
            <a:avLst/>
          </a:prstGeom>
          <a:solidFill>
            <a:srgbClr val="FFFFFF"/>
          </a:solidFill>
          <a:ln w="9525">
            <a:solidFill>
              <a:srgbClr val="FF0000"/>
            </a:solidFill>
            <a:miter lim="800000"/>
            <a:headEnd/>
            <a:tailEnd/>
          </a:ln>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0" name="Rectangle 205">
            <a:extLst>
              <a:ext uri="{FF2B5EF4-FFF2-40B4-BE49-F238E27FC236}">
                <a16:creationId xmlns:a16="http://schemas.microsoft.com/office/drawing/2014/main" id="{BA988486-AFEE-70B9-0385-FFA6234E3874}"/>
              </a:ext>
            </a:extLst>
          </p:cNvPr>
          <p:cNvSpPr>
            <a:spLocks noChangeArrowheads="1"/>
          </p:cNvSpPr>
          <p:nvPr/>
        </p:nvSpPr>
        <p:spPr bwMode="auto">
          <a:xfrm>
            <a:off x="3414184" y="5765801"/>
            <a:ext cx="5983816" cy="198967"/>
          </a:xfrm>
          <a:prstGeom prst="rect">
            <a:avLst/>
          </a:prstGeom>
          <a:solidFill>
            <a:srgbClr val="FFFFFF"/>
          </a:solidFill>
          <a:ln w="9525">
            <a:solidFill>
              <a:srgbClr val="FF0000"/>
            </a:solidFill>
            <a:miter lim="800000"/>
            <a:headEnd/>
            <a:tailEnd/>
          </a:ln>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1" name="Freeform 228">
            <a:extLst>
              <a:ext uri="{FF2B5EF4-FFF2-40B4-BE49-F238E27FC236}">
                <a16:creationId xmlns:a16="http://schemas.microsoft.com/office/drawing/2014/main" id="{B9AB6397-58B9-B215-CB02-9416CAEA8E50}"/>
              </a:ext>
            </a:extLst>
          </p:cNvPr>
          <p:cNvSpPr>
            <a:spLocks/>
          </p:cNvSpPr>
          <p:nvPr/>
        </p:nvSpPr>
        <p:spPr bwMode="auto">
          <a:xfrm>
            <a:off x="8178801" y="3124200"/>
            <a:ext cx="241300" cy="1399117"/>
          </a:xfrm>
          <a:custGeom>
            <a:avLst/>
            <a:gdLst>
              <a:gd name="T0" fmla="*/ 2147483646 w 118"/>
              <a:gd name="T1" fmla="*/ 2147483646 h 946"/>
              <a:gd name="T2" fmla="*/ 2147483646 w 118"/>
              <a:gd name="T3" fmla="*/ 2147483646 h 946"/>
              <a:gd name="T4" fmla="*/ 2147483646 w 118"/>
              <a:gd name="T5" fmla="*/ 2147483646 h 946"/>
              <a:gd name="T6" fmla="*/ 2147483646 w 118"/>
              <a:gd name="T7" fmla="*/ 0 h 946"/>
              <a:gd name="T8" fmla="*/ 2147483646 w 118"/>
              <a:gd name="T9" fmla="*/ 0 h 946"/>
              <a:gd name="T10" fmla="*/ 2147483646 w 118"/>
              <a:gd name="T11" fmla="*/ 2147483646 h 946"/>
              <a:gd name="T12" fmla="*/ 0 w 118"/>
              <a:gd name="T13" fmla="*/ 2147483646 h 946"/>
              <a:gd name="T14" fmla="*/ 2147483646 w 118"/>
              <a:gd name="T15" fmla="*/ 2147483646 h 946"/>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946"/>
              <a:gd name="T26" fmla="*/ 118 w 118"/>
              <a:gd name="T27" fmla="*/ 946 h 9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946">
                <a:moveTo>
                  <a:pt x="59" y="946"/>
                </a:moveTo>
                <a:lnTo>
                  <a:pt x="118" y="887"/>
                </a:lnTo>
                <a:lnTo>
                  <a:pt x="78" y="887"/>
                </a:lnTo>
                <a:lnTo>
                  <a:pt x="78" y="0"/>
                </a:lnTo>
                <a:lnTo>
                  <a:pt x="39" y="0"/>
                </a:lnTo>
                <a:lnTo>
                  <a:pt x="39" y="887"/>
                </a:lnTo>
                <a:lnTo>
                  <a:pt x="0" y="887"/>
                </a:lnTo>
                <a:lnTo>
                  <a:pt x="59" y="946"/>
                </a:lnTo>
                <a:close/>
              </a:path>
            </a:pathLst>
          </a:custGeom>
          <a:solidFill>
            <a:srgbClr val="8DB1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62" name="Rectangle 174">
            <a:extLst>
              <a:ext uri="{FF2B5EF4-FFF2-40B4-BE49-F238E27FC236}">
                <a16:creationId xmlns:a16="http://schemas.microsoft.com/office/drawing/2014/main" id="{CB623DBF-2D97-D962-C027-7CC8D77D5052}"/>
              </a:ext>
            </a:extLst>
          </p:cNvPr>
          <p:cNvSpPr>
            <a:spLocks noChangeArrowheads="1"/>
          </p:cNvSpPr>
          <p:nvPr/>
        </p:nvSpPr>
        <p:spPr bwMode="auto">
          <a:xfrm>
            <a:off x="3414184" y="6062134"/>
            <a:ext cx="5983816" cy="198967"/>
          </a:xfrm>
          <a:prstGeom prst="rect">
            <a:avLst/>
          </a:prstGeom>
          <a:solidFill>
            <a:srgbClr val="FFFFFF"/>
          </a:solidFill>
          <a:ln w="9525">
            <a:solidFill>
              <a:srgbClr val="FF0000"/>
            </a:solidFill>
            <a:miter lim="800000"/>
            <a:headEnd/>
            <a:tailEnd/>
          </a:ln>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3" name="Rectangle 232">
            <a:extLst>
              <a:ext uri="{FF2B5EF4-FFF2-40B4-BE49-F238E27FC236}">
                <a16:creationId xmlns:a16="http://schemas.microsoft.com/office/drawing/2014/main" id="{4B7CBA56-A4DD-515D-E220-9DCF2691FCE9}"/>
              </a:ext>
            </a:extLst>
          </p:cNvPr>
          <p:cNvSpPr>
            <a:spLocks noChangeArrowheads="1"/>
          </p:cNvSpPr>
          <p:nvPr/>
        </p:nvSpPr>
        <p:spPr bwMode="auto">
          <a:xfrm>
            <a:off x="4419601" y="6068485"/>
            <a:ext cx="44253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Inflammatory, immunological, metabolic biomarkers</a:t>
            </a:r>
          </a:p>
        </p:txBody>
      </p:sp>
      <p:sp>
        <p:nvSpPr>
          <p:cNvPr id="64" name="Rectangle 233">
            <a:extLst>
              <a:ext uri="{FF2B5EF4-FFF2-40B4-BE49-F238E27FC236}">
                <a16:creationId xmlns:a16="http://schemas.microsoft.com/office/drawing/2014/main" id="{4888CEB9-D023-86E0-4C1B-718D8E44A6F5}"/>
              </a:ext>
            </a:extLst>
          </p:cNvPr>
          <p:cNvSpPr>
            <a:spLocks noChangeArrowheads="1"/>
          </p:cNvSpPr>
          <p:nvPr/>
        </p:nvSpPr>
        <p:spPr bwMode="auto">
          <a:xfrm>
            <a:off x="3424768" y="6328834"/>
            <a:ext cx="5983817" cy="198967"/>
          </a:xfrm>
          <a:prstGeom prst="rect">
            <a:avLst/>
          </a:prstGeom>
          <a:solidFill>
            <a:srgbClr val="FFFFFF"/>
          </a:solidFill>
          <a:ln w="9525">
            <a:solidFill>
              <a:srgbClr val="FF0000"/>
            </a:solidFill>
            <a:miter lim="800000"/>
            <a:headEnd/>
            <a:tailEnd/>
          </a:ln>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5" name="Rectangle 235">
            <a:extLst>
              <a:ext uri="{FF2B5EF4-FFF2-40B4-BE49-F238E27FC236}">
                <a16:creationId xmlns:a16="http://schemas.microsoft.com/office/drawing/2014/main" id="{CCCE16FC-EE8A-265E-EB8F-31B778D1588E}"/>
              </a:ext>
            </a:extLst>
          </p:cNvPr>
          <p:cNvSpPr>
            <a:spLocks noChangeArrowheads="1"/>
          </p:cNvSpPr>
          <p:nvPr/>
        </p:nvSpPr>
        <p:spPr bwMode="auto">
          <a:xfrm>
            <a:off x="3810001" y="6318251"/>
            <a:ext cx="54996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Statin safety and non AIDS comorbidities, DM, infections, cancer</a:t>
            </a:r>
          </a:p>
        </p:txBody>
      </p:sp>
      <p:sp>
        <p:nvSpPr>
          <p:cNvPr id="66" name="Rectangle 232">
            <a:extLst>
              <a:ext uri="{FF2B5EF4-FFF2-40B4-BE49-F238E27FC236}">
                <a16:creationId xmlns:a16="http://schemas.microsoft.com/office/drawing/2014/main" id="{4AD21C25-CC19-F75B-13AD-303025F99EC5}"/>
              </a:ext>
            </a:extLst>
          </p:cNvPr>
          <p:cNvSpPr>
            <a:spLocks noChangeArrowheads="1"/>
          </p:cNvSpPr>
          <p:nvPr/>
        </p:nvSpPr>
        <p:spPr bwMode="auto">
          <a:xfrm>
            <a:off x="5293784" y="5763685"/>
            <a:ext cx="22554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Predictors of statin effects</a:t>
            </a:r>
          </a:p>
        </p:txBody>
      </p:sp>
      <p:sp>
        <p:nvSpPr>
          <p:cNvPr id="67" name="Rectangle 173">
            <a:extLst>
              <a:ext uri="{FF2B5EF4-FFF2-40B4-BE49-F238E27FC236}">
                <a16:creationId xmlns:a16="http://schemas.microsoft.com/office/drawing/2014/main" id="{92B85CC1-E519-B8A2-0773-1C6B3BDA4E09}"/>
              </a:ext>
            </a:extLst>
          </p:cNvPr>
          <p:cNvSpPr>
            <a:spLocks noChangeArrowheads="1"/>
          </p:cNvSpPr>
          <p:nvPr/>
        </p:nvSpPr>
        <p:spPr bwMode="auto">
          <a:xfrm>
            <a:off x="3604521" y="5448301"/>
            <a:ext cx="56537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Individual components of primary endpoint and all cause mortality</a:t>
            </a:r>
          </a:p>
        </p:txBody>
      </p:sp>
      <p:sp>
        <p:nvSpPr>
          <p:cNvPr id="68" name="Rectangle 169">
            <a:extLst>
              <a:ext uri="{FF2B5EF4-FFF2-40B4-BE49-F238E27FC236}">
                <a16:creationId xmlns:a16="http://schemas.microsoft.com/office/drawing/2014/main" id="{0A4BF6F1-5E0E-0F1B-B38C-EBD568774041}"/>
              </a:ext>
            </a:extLst>
          </p:cNvPr>
          <p:cNvSpPr>
            <a:spLocks noChangeArrowheads="1"/>
          </p:cNvSpPr>
          <p:nvPr/>
        </p:nvSpPr>
        <p:spPr bwMode="auto">
          <a:xfrm>
            <a:off x="9336618" y="5755218"/>
            <a:ext cx="12509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Secondary Endpoints </a:t>
            </a:r>
          </a:p>
        </p:txBody>
      </p:sp>
      <p:sp>
        <p:nvSpPr>
          <p:cNvPr id="69" name="Rectangle 143">
            <a:extLst>
              <a:ext uri="{FF2B5EF4-FFF2-40B4-BE49-F238E27FC236}">
                <a16:creationId xmlns:a16="http://schemas.microsoft.com/office/drawing/2014/main" id="{75A9235F-3830-81DA-8768-A964EB772394}"/>
              </a:ext>
            </a:extLst>
          </p:cNvPr>
          <p:cNvSpPr>
            <a:spLocks noChangeArrowheads="1"/>
          </p:cNvSpPr>
          <p:nvPr/>
        </p:nvSpPr>
        <p:spPr bwMode="auto">
          <a:xfrm>
            <a:off x="3302001" y="1365251"/>
            <a:ext cx="58129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Asymptomatic PWH on ART, </a:t>
            </a:r>
            <a:r>
              <a:rPr lang="en-US" altLang="en-US" sz="1600" dirty="0">
                <a:solidFill>
                  <a:prstClr val="black"/>
                </a:solidFill>
                <a:cs typeface="Arial" panose="020B0604020202020204" pitchFamily="34" charset="0"/>
              </a:rPr>
              <a:t>with low-moderate </a:t>
            </a: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ASCVD risk</a:t>
            </a:r>
          </a:p>
        </p:txBody>
      </p:sp>
    </p:spTree>
    <p:extLst>
      <p:ext uri="{BB962C8B-B14F-4D97-AF65-F5344CB8AC3E}">
        <p14:creationId xmlns:p14="http://schemas.microsoft.com/office/powerpoint/2010/main" val="2141554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a:xfrm>
            <a:off x="838200" y="460128"/>
            <a:ext cx="10515600" cy="762635"/>
          </a:xfrm>
        </p:spPr>
        <p:txBody>
          <a:bodyPr anchor="t">
            <a:normAutofit/>
          </a:bodyPr>
          <a:lstStyle/>
          <a:p>
            <a:pPr algn="ctr"/>
            <a:r>
              <a:rPr lang="en-GB" dirty="0"/>
              <a:t>Global </a:t>
            </a:r>
            <a:r>
              <a:rPr lang="en-GB" dirty="0" err="1"/>
              <a:t>Enrollment</a:t>
            </a:r>
            <a:endParaRPr lang="en-GB" noProof="0" dirty="0"/>
          </a:p>
        </p:txBody>
      </p:sp>
      <p:pic>
        <p:nvPicPr>
          <p:cNvPr id="6" name="Picture 5">
            <a:extLst>
              <a:ext uri="{FF2B5EF4-FFF2-40B4-BE49-F238E27FC236}">
                <a16:creationId xmlns:a16="http://schemas.microsoft.com/office/drawing/2014/main" id="{157649A7-41AB-BDD1-6E46-CFC6BF93DE56}"/>
              </a:ext>
            </a:extLst>
          </p:cNvPr>
          <p:cNvPicPr>
            <a:picLocks noChangeAspect="1"/>
          </p:cNvPicPr>
          <p:nvPr/>
        </p:nvPicPr>
        <p:blipFill>
          <a:blip r:embed="rId3"/>
          <a:stretch>
            <a:fillRect/>
          </a:stretch>
        </p:blipFill>
        <p:spPr>
          <a:xfrm>
            <a:off x="395268" y="2400301"/>
            <a:ext cx="11353823" cy="2299150"/>
          </a:xfrm>
          <a:prstGeom prst="rect">
            <a:avLst/>
          </a:prstGeom>
          <a:noFill/>
        </p:spPr>
      </p:pic>
      <p:sp>
        <p:nvSpPr>
          <p:cNvPr id="4" name="Rectangle 3">
            <a:extLst>
              <a:ext uri="{FF2B5EF4-FFF2-40B4-BE49-F238E27FC236}">
                <a16:creationId xmlns:a16="http://schemas.microsoft.com/office/drawing/2014/main" id="{20EB6AE8-AC96-423E-8AD7-6894260E7124}"/>
              </a:ext>
            </a:extLst>
          </p:cNvPr>
          <p:cNvSpPr/>
          <p:nvPr/>
        </p:nvSpPr>
        <p:spPr>
          <a:xfrm>
            <a:off x="395268" y="3984222"/>
            <a:ext cx="11500321" cy="31133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325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3">
            <a:extLst>
              <a:ext uri="{FF2B5EF4-FFF2-40B4-BE49-F238E27FC236}">
                <a16:creationId xmlns:a16="http://schemas.microsoft.com/office/drawing/2014/main" id="{6F3C4C56-4BA3-BEF3-31D8-1790915E3AA7}"/>
              </a:ext>
            </a:extLst>
          </p:cNvPr>
          <p:cNvGraphicFramePr>
            <a:graphicFrameLocks noGrp="1"/>
          </p:cNvGraphicFramePr>
          <p:nvPr>
            <p:extLst>
              <p:ext uri="{D42A27DB-BD31-4B8C-83A1-F6EECF244321}">
                <p14:modId xmlns:p14="http://schemas.microsoft.com/office/powerpoint/2010/main" val="643635089"/>
              </p:ext>
            </p:extLst>
          </p:nvPr>
        </p:nvGraphicFramePr>
        <p:xfrm>
          <a:off x="1026822" y="77351"/>
          <a:ext cx="10452652" cy="6736080"/>
        </p:xfrm>
        <a:graphic>
          <a:graphicData uri="http://schemas.openxmlformats.org/drawingml/2006/table">
            <a:tbl>
              <a:tblPr firstRow="1" bandRow="1"/>
              <a:tblGrid>
                <a:gridCol w="2637808">
                  <a:extLst>
                    <a:ext uri="{9D8B030D-6E8A-4147-A177-3AD203B41FA5}">
                      <a16:colId xmlns:a16="http://schemas.microsoft.com/office/drawing/2014/main" val="613638737"/>
                    </a:ext>
                  </a:extLst>
                </a:gridCol>
                <a:gridCol w="2943032">
                  <a:extLst>
                    <a:ext uri="{9D8B030D-6E8A-4147-A177-3AD203B41FA5}">
                      <a16:colId xmlns:a16="http://schemas.microsoft.com/office/drawing/2014/main" val="2552210655"/>
                    </a:ext>
                  </a:extLst>
                </a:gridCol>
                <a:gridCol w="1644758">
                  <a:extLst>
                    <a:ext uri="{9D8B030D-6E8A-4147-A177-3AD203B41FA5}">
                      <a16:colId xmlns:a16="http://schemas.microsoft.com/office/drawing/2014/main" val="4003470468"/>
                    </a:ext>
                  </a:extLst>
                </a:gridCol>
                <a:gridCol w="1675987">
                  <a:extLst>
                    <a:ext uri="{9D8B030D-6E8A-4147-A177-3AD203B41FA5}">
                      <a16:colId xmlns:a16="http://schemas.microsoft.com/office/drawing/2014/main" val="1591533991"/>
                    </a:ext>
                  </a:extLst>
                </a:gridCol>
                <a:gridCol w="1551067">
                  <a:extLst>
                    <a:ext uri="{9D8B030D-6E8A-4147-A177-3AD203B41FA5}">
                      <a16:colId xmlns:a16="http://schemas.microsoft.com/office/drawing/2014/main" val="1567314665"/>
                    </a:ext>
                  </a:extLst>
                </a:gridCol>
              </a:tblGrid>
              <a:tr h="628993">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r>
                        <a:rPr lang="en-US" sz="2400" dirty="0">
                          <a:latin typeface="+mn-lt"/>
                        </a:rPr>
                        <a:t>Baseline Characteristics</a:t>
                      </a:r>
                    </a:p>
                  </a:txBody>
                  <a:tcP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endParaRPr lang="en-US" sz="1600" dirty="0">
                        <a:latin typeface="+mn-lt"/>
                      </a:endParaRPr>
                    </a:p>
                  </a:txBody>
                  <a:tcPr anchor="ct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1600" dirty="0">
                          <a:latin typeface="+mn-lt"/>
                        </a:rPr>
                        <a:t>Total</a:t>
                      </a:r>
                    </a:p>
                    <a:p>
                      <a:pPr algn="ctr"/>
                      <a:r>
                        <a:rPr lang="en-US" sz="1600" dirty="0">
                          <a:latin typeface="+mn-lt"/>
                        </a:rPr>
                        <a:t>(N=7769)</a:t>
                      </a:r>
                    </a:p>
                  </a:txBody>
                  <a:tcPr anchor="ct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1600" dirty="0">
                          <a:solidFill>
                            <a:srgbClr val="470055"/>
                          </a:solidFill>
                          <a:latin typeface="+mn-lt"/>
                        </a:rPr>
                        <a:t>Pitavastatin (N=3888)</a:t>
                      </a:r>
                    </a:p>
                  </a:txBody>
                  <a:tcPr anchor="ct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1600" dirty="0">
                          <a:solidFill>
                            <a:srgbClr val="1F918C"/>
                          </a:solidFill>
                          <a:latin typeface="+mn-lt"/>
                        </a:rPr>
                        <a:t>Placebo </a:t>
                      </a:r>
                    </a:p>
                    <a:p>
                      <a:pPr algn="ctr"/>
                      <a:r>
                        <a:rPr lang="en-US" sz="1600" dirty="0">
                          <a:solidFill>
                            <a:srgbClr val="1F918C"/>
                          </a:solidFill>
                          <a:latin typeface="+mn-lt"/>
                        </a:rPr>
                        <a:t>(N=3881)</a:t>
                      </a:r>
                    </a:p>
                  </a:txBody>
                  <a:tcPr anchor="ct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extLst>
                  <a:ext uri="{0D108BD9-81ED-4DB2-BD59-A6C34878D82A}">
                    <a16:rowId xmlns:a16="http://schemas.microsoft.com/office/drawing/2014/main" val="2386758532"/>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mn-lt"/>
                        </a:rPr>
                        <a:t>Age (years)</a:t>
                      </a:r>
                    </a:p>
                  </a:txBody>
                  <a:tcP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Median (Q1 – Q3)</a:t>
                      </a:r>
                    </a:p>
                  </a:txBody>
                  <a:tcPr anchor="ct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50 (45-55)</a:t>
                      </a:r>
                    </a:p>
                  </a:txBody>
                  <a:tcPr anchor="ct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mn-lt"/>
                        </a:rPr>
                        <a:t>50 (45-55)</a:t>
                      </a:r>
                    </a:p>
                  </a:txBody>
                  <a:tcPr anchor="ct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mn-lt"/>
                        </a:rPr>
                        <a:t>50 (45-55)</a:t>
                      </a:r>
                    </a:p>
                  </a:txBody>
                  <a:tcPr anchor="ct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344629308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mn-lt"/>
                        </a:rPr>
                        <a:t>Natal sex</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Male</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5350 (69%)</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mn-lt"/>
                        </a:rPr>
                        <a:t>2677 (69%)</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mn-lt"/>
                        </a:rPr>
                        <a:t>2673 (69%)</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91931338"/>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mn-lt"/>
                      </a:endParaRP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Female</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2419 (31%)</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mn-lt"/>
                        </a:rPr>
                        <a:t>1211 (31%)</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mn-lt"/>
                        </a:rPr>
                        <a:t>1208 (31%)</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154762237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mn-lt"/>
                        </a:rPr>
                        <a:t>Gender identity</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Cisgender</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chemeClr val="tx1"/>
                          </a:solidFill>
                          <a:latin typeface="+mn-lt"/>
                          <a:ea typeface="+mn-ea"/>
                          <a:cs typeface="+mn-cs"/>
                        </a:rPr>
                        <a:t>7367 (95%)</a:t>
                      </a:r>
                      <a:endParaRPr lang="en-US" sz="1600" dirty="0">
                        <a:latin typeface="+mn-lt"/>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470055"/>
                          </a:solidFill>
                          <a:latin typeface="+mn-lt"/>
                          <a:ea typeface="+mn-ea"/>
                          <a:cs typeface="+mn-cs"/>
                        </a:rPr>
                        <a:t>3687 (95%)</a:t>
                      </a:r>
                      <a:endParaRPr lang="en-US" sz="1600" dirty="0">
                        <a:solidFill>
                          <a:srgbClr val="470055"/>
                        </a:solidFill>
                        <a:latin typeface="+mn-lt"/>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1F918C"/>
                          </a:solidFill>
                          <a:latin typeface="+mn-lt"/>
                          <a:ea typeface="+mn-ea"/>
                          <a:cs typeface="+mn-cs"/>
                        </a:rPr>
                        <a:t>3680 (95%)</a:t>
                      </a:r>
                      <a:endParaRPr lang="en-US" sz="1600" dirty="0">
                        <a:solidFill>
                          <a:srgbClr val="1F918C"/>
                        </a:solidFill>
                        <a:latin typeface="+mn-lt"/>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90415972"/>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mn-lt"/>
                      </a:endParaRP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Transgender spectrum</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chemeClr val="tx1"/>
                          </a:solidFill>
                          <a:latin typeface="+mn-lt"/>
                          <a:ea typeface="+mn-ea"/>
                          <a:cs typeface="+mn-cs"/>
                        </a:rPr>
                        <a:t>127 (2%)</a:t>
                      </a:r>
                      <a:endParaRPr lang="en-US" sz="1600" dirty="0">
                        <a:latin typeface="+mn-lt"/>
                      </a:endParaRP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470055"/>
                          </a:solidFill>
                          <a:latin typeface="+mn-lt"/>
                          <a:ea typeface="+mn-ea"/>
                          <a:cs typeface="+mn-cs"/>
                        </a:rPr>
                        <a:t>63 (2%)</a:t>
                      </a:r>
                      <a:endParaRPr lang="en-US" sz="1600" dirty="0">
                        <a:solidFill>
                          <a:srgbClr val="470055"/>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1F918C"/>
                          </a:solidFill>
                          <a:latin typeface="+mn-lt"/>
                          <a:ea typeface="+mn-ea"/>
                          <a:cs typeface="+mn-cs"/>
                        </a:rPr>
                        <a:t>64 (2%)</a:t>
                      </a:r>
                      <a:endParaRPr lang="en-US" sz="1600" dirty="0">
                        <a:solidFill>
                          <a:srgbClr val="1F918C"/>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2508631208"/>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Not reported</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chemeClr val="tx1"/>
                          </a:solidFill>
                          <a:latin typeface="+mn-lt"/>
                          <a:ea typeface="+mn-ea"/>
                          <a:cs typeface="+mn-cs"/>
                        </a:rPr>
                        <a:t>275 (4%)</a:t>
                      </a:r>
                      <a:endParaRPr lang="en-US" sz="1600" dirty="0">
                        <a:latin typeface="+mn-lt"/>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470055"/>
                          </a:solidFill>
                          <a:latin typeface="+mn-lt"/>
                          <a:ea typeface="+mn-ea"/>
                          <a:cs typeface="+mn-cs"/>
                        </a:rPr>
                        <a:t>138 (4%)</a:t>
                      </a:r>
                      <a:endParaRPr lang="en-US" sz="1600" dirty="0">
                        <a:solidFill>
                          <a:srgbClr val="470055"/>
                        </a:solidFill>
                        <a:latin typeface="+mn-lt"/>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1F918C"/>
                          </a:solidFill>
                          <a:latin typeface="+mn-lt"/>
                          <a:ea typeface="+mn-ea"/>
                          <a:cs typeface="+mn-cs"/>
                        </a:rPr>
                        <a:t>137 (4%)</a:t>
                      </a:r>
                      <a:endParaRPr lang="en-US" sz="1600" dirty="0">
                        <a:solidFill>
                          <a:srgbClr val="1F918C"/>
                        </a:solidFill>
                        <a:latin typeface="+mn-lt"/>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18833461"/>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mn-lt"/>
                        </a:rPr>
                        <a:t>Race</a:t>
                      </a: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White</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2704 (35%)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mn-lt"/>
                        </a:rPr>
                        <a:t>1634 (35%)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mn-lt"/>
                        </a:rPr>
                        <a:t>1340 (35%)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2660709050"/>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Black/African American</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3208 (41%)</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mn-lt"/>
                        </a:rPr>
                        <a:t>1569 (40%)</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mn-lt"/>
                        </a:rPr>
                        <a:t>1639 (42%)</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7643150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mn-lt"/>
                      </a:endParaRP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Asian</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1138 (15%)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mn-lt"/>
                        </a:rPr>
                        <a:t>571 (15%)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mn-lt"/>
                        </a:rPr>
                        <a:t>567 (15%)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333072923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mn-lt"/>
                        </a:rPr>
                        <a:t>CD4 count (cells/mm3)</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Median (Q1 – Q3)</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621 (448-827)</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mn-lt"/>
                        </a:rPr>
                        <a:t>620 (449-832)</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mn-lt"/>
                        </a:rPr>
                        <a:t>622 (445-824)</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86705510"/>
                  </a:ext>
                </a:extLst>
              </a:tr>
              <a:tr h="80870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mn-lt"/>
                        </a:rPr>
                        <a:t>Nadir CD4 count (cells/mm3)</a:t>
                      </a: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&lt; 50</a:t>
                      </a:r>
                    </a:p>
                    <a:p>
                      <a:pPr algn="ctr"/>
                      <a:r>
                        <a:rPr lang="en-US" sz="1600" dirty="0">
                          <a:latin typeface="+mn-lt"/>
                        </a:rPr>
                        <a:t>50-199</a:t>
                      </a:r>
                    </a:p>
                    <a:p>
                      <a:pPr algn="ctr"/>
                      <a:r>
                        <a:rPr lang="en-US" sz="1600" dirty="0">
                          <a:latin typeface="+mn-lt"/>
                        </a:rPr>
                        <a:t>≥ 200</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1409 (18%)</a:t>
                      </a:r>
                    </a:p>
                    <a:p>
                      <a:pPr algn="ctr"/>
                      <a:r>
                        <a:rPr lang="en-US" sz="1600" dirty="0">
                          <a:latin typeface="+mn-lt"/>
                        </a:rPr>
                        <a:t>2392 (31%)</a:t>
                      </a:r>
                    </a:p>
                    <a:p>
                      <a:pPr algn="ctr"/>
                      <a:r>
                        <a:rPr lang="en-US" sz="1600" dirty="0">
                          <a:latin typeface="+mn-lt"/>
                        </a:rPr>
                        <a:t>3706 (48%)</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mn-lt"/>
                        </a:rPr>
                        <a:t>688 (18%)</a:t>
                      </a:r>
                    </a:p>
                    <a:p>
                      <a:pPr algn="ctr"/>
                      <a:r>
                        <a:rPr lang="en-US" sz="1600" dirty="0">
                          <a:solidFill>
                            <a:srgbClr val="470055"/>
                          </a:solidFill>
                          <a:latin typeface="+mn-lt"/>
                        </a:rPr>
                        <a:t>1202 (31%)</a:t>
                      </a:r>
                    </a:p>
                    <a:p>
                      <a:pPr algn="ctr"/>
                      <a:r>
                        <a:rPr lang="en-US" sz="1600" dirty="0">
                          <a:solidFill>
                            <a:srgbClr val="470055"/>
                          </a:solidFill>
                          <a:latin typeface="+mn-lt"/>
                        </a:rPr>
                        <a:t>1859 (49%)</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mn-lt"/>
                        </a:rPr>
                        <a:t>721 (19%)</a:t>
                      </a:r>
                    </a:p>
                    <a:p>
                      <a:pPr algn="ctr"/>
                      <a:r>
                        <a:rPr lang="en-US" sz="1600" dirty="0">
                          <a:solidFill>
                            <a:srgbClr val="1F918C"/>
                          </a:solidFill>
                          <a:latin typeface="+mn-lt"/>
                        </a:rPr>
                        <a:t>1190 (31%)</a:t>
                      </a:r>
                    </a:p>
                    <a:p>
                      <a:pPr algn="ctr"/>
                      <a:r>
                        <a:rPr lang="en-US" sz="1600" dirty="0">
                          <a:solidFill>
                            <a:srgbClr val="1F918C"/>
                          </a:solidFill>
                          <a:latin typeface="+mn-lt"/>
                        </a:rPr>
                        <a:t>1847 (47%)</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1661324343"/>
                  </a:ext>
                </a:extLst>
              </a:tr>
              <a:tr h="104832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mn-lt"/>
                        </a:rPr>
                        <a:t>HIV RNA (Copies/mL)</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&lt; LLQ</a:t>
                      </a:r>
                    </a:p>
                    <a:p>
                      <a:pPr algn="ctr"/>
                      <a:r>
                        <a:rPr lang="en-US" sz="1600" dirty="0">
                          <a:latin typeface="+mn-lt"/>
                        </a:rPr>
                        <a:t>LLQ - &lt; 400</a:t>
                      </a:r>
                    </a:p>
                    <a:p>
                      <a:pPr algn="ctr"/>
                      <a:r>
                        <a:rPr lang="en-US" sz="1600" dirty="0">
                          <a:latin typeface="+mn-lt"/>
                        </a:rPr>
                        <a:t>400+</a:t>
                      </a:r>
                    </a:p>
                    <a:p>
                      <a:pPr algn="ctr"/>
                      <a:r>
                        <a:rPr lang="en-US" sz="1600" dirty="0">
                          <a:latin typeface="+mn-lt"/>
                        </a:rPr>
                        <a:t>Missing</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5250 (88%)</a:t>
                      </a:r>
                    </a:p>
                    <a:p>
                      <a:pPr algn="ctr"/>
                      <a:r>
                        <a:rPr lang="en-US" sz="1600" dirty="0">
                          <a:latin typeface="+mn-lt"/>
                        </a:rPr>
                        <a:t>617 (10%)</a:t>
                      </a:r>
                    </a:p>
                    <a:p>
                      <a:pPr algn="ctr"/>
                      <a:r>
                        <a:rPr lang="en-US" sz="1600" dirty="0">
                          <a:latin typeface="+mn-lt"/>
                        </a:rPr>
                        <a:t>130 (2%)</a:t>
                      </a:r>
                    </a:p>
                    <a:p>
                      <a:pPr algn="ctr"/>
                      <a:r>
                        <a:rPr lang="en-US" sz="1600" dirty="0">
                          <a:latin typeface="+mn-lt"/>
                        </a:rPr>
                        <a:t>1772</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mn-lt"/>
                        </a:rPr>
                        <a:t>2641 (88%)</a:t>
                      </a:r>
                    </a:p>
                    <a:p>
                      <a:pPr algn="ctr"/>
                      <a:r>
                        <a:rPr lang="en-US" sz="1600" dirty="0">
                          <a:solidFill>
                            <a:srgbClr val="470055"/>
                          </a:solidFill>
                          <a:latin typeface="+mn-lt"/>
                        </a:rPr>
                        <a:t>305 (10%)</a:t>
                      </a:r>
                    </a:p>
                    <a:p>
                      <a:pPr algn="ctr"/>
                      <a:r>
                        <a:rPr lang="en-US" sz="1600" dirty="0">
                          <a:solidFill>
                            <a:srgbClr val="470055"/>
                          </a:solidFill>
                          <a:latin typeface="+mn-lt"/>
                        </a:rPr>
                        <a:t>63 (2%)</a:t>
                      </a:r>
                    </a:p>
                    <a:p>
                      <a:pPr algn="ctr"/>
                      <a:r>
                        <a:rPr lang="en-US" sz="1600" dirty="0">
                          <a:solidFill>
                            <a:srgbClr val="470055"/>
                          </a:solidFill>
                          <a:latin typeface="+mn-lt"/>
                        </a:rPr>
                        <a:t>879</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mn-lt"/>
                        </a:rPr>
                        <a:t>2609 (87%)</a:t>
                      </a:r>
                    </a:p>
                    <a:p>
                      <a:pPr algn="ctr"/>
                      <a:r>
                        <a:rPr lang="en-US" sz="1600" dirty="0">
                          <a:solidFill>
                            <a:srgbClr val="1F918C"/>
                          </a:solidFill>
                          <a:latin typeface="+mn-lt"/>
                        </a:rPr>
                        <a:t>312 (10%)</a:t>
                      </a:r>
                    </a:p>
                    <a:p>
                      <a:pPr algn="ctr"/>
                      <a:r>
                        <a:rPr lang="en-US" sz="1600" dirty="0">
                          <a:solidFill>
                            <a:srgbClr val="1F918C"/>
                          </a:solidFill>
                          <a:latin typeface="+mn-lt"/>
                        </a:rPr>
                        <a:t>67 (2%)</a:t>
                      </a:r>
                    </a:p>
                    <a:p>
                      <a:pPr algn="ctr"/>
                      <a:r>
                        <a:rPr lang="en-US" sz="1600" dirty="0">
                          <a:solidFill>
                            <a:srgbClr val="1F918C"/>
                          </a:solidFill>
                          <a:latin typeface="+mn-lt"/>
                        </a:rPr>
                        <a:t>893</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16256185"/>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mn-lt"/>
                        </a:rPr>
                        <a:t>ASCVD risk score, (%)</a:t>
                      </a: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Median (Q1 – Q3)</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4.5 (2.1-7.0)</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mn-lt"/>
                        </a:rPr>
                        <a:t>4.5 (2.1-7.0)</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mn-lt"/>
                        </a:rPr>
                        <a:t>4.5 (2.2-7.0)</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3919935033"/>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mn-lt"/>
                        </a:rPr>
                        <a:t>LDL-C (mg/dL)</a:t>
                      </a:r>
                    </a:p>
                  </a:txBody>
                  <a:tcPr>
                    <a:lnL>
                      <a:noFill/>
                    </a:lnL>
                    <a:lnR>
                      <a:noFill/>
                    </a:lnR>
                    <a:lnT>
                      <a:no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Median (Q1 – Q3)</a:t>
                      </a:r>
                    </a:p>
                  </a:txBody>
                  <a:tcPr anchor="ctr">
                    <a:lnL>
                      <a:noFill/>
                    </a:lnL>
                    <a:lnR>
                      <a:noFill/>
                    </a:lnR>
                    <a:lnT>
                      <a:no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mn-lt"/>
                        </a:rPr>
                        <a:t>108 (87-128)</a:t>
                      </a:r>
                    </a:p>
                  </a:txBody>
                  <a:tcPr anchor="ctr">
                    <a:lnL>
                      <a:noFill/>
                    </a:lnL>
                    <a:lnR>
                      <a:noFill/>
                    </a:lnR>
                    <a:lnT>
                      <a:no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mn-lt"/>
                        </a:rPr>
                        <a:t>109 (87-128)</a:t>
                      </a:r>
                    </a:p>
                  </a:txBody>
                  <a:tcPr anchor="ctr">
                    <a:lnL>
                      <a:noFill/>
                    </a:lnL>
                    <a:lnR>
                      <a:noFill/>
                    </a:lnR>
                    <a:lnT>
                      <a:no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mn-lt"/>
                        </a:rPr>
                        <a:t>108 (87-127)</a:t>
                      </a:r>
                    </a:p>
                  </a:txBody>
                  <a:tcPr anchor="ctr">
                    <a:lnL>
                      <a:noFill/>
                    </a:lnL>
                    <a:lnR>
                      <a:noFill/>
                    </a:lnR>
                    <a:lnT>
                      <a:noFill/>
                    </a:lnT>
                    <a:lnB w="12700" cmpd="sng">
                      <a:solidFill>
                        <a:srgbClr val="4F81BD"/>
                      </a:solidFill>
                    </a:lnB>
                    <a:lnTlToBr w="12700" cmpd="sng">
                      <a:noFill/>
                      <a:prstDash val="solid"/>
                    </a:lnTlToBr>
                    <a:lnBlToTr w="12700" cmpd="sng">
                      <a:noFill/>
                      <a:prstDash val="solid"/>
                    </a:lnBlToTr>
                    <a:noFill/>
                  </a:tcPr>
                </a:tc>
                <a:extLst>
                  <a:ext uri="{0D108BD9-81ED-4DB2-BD59-A6C34878D82A}">
                    <a16:rowId xmlns:a16="http://schemas.microsoft.com/office/drawing/2014/main" val="2771352997"/>
                  </a:ext>
                </a:extLst>
              </a:tr>
            </a:tbl>
          </a:graphicData>
        </a:graphic>
      </p:graphicFrame>
    </p:spTree>
    <p:extLst>
      <p:ext uri="{BB962C8B-B14F-4D97-AF65-F5344CB8AC3E}">
        <p14:creationId xmlns:p14="http://schemas.microsoft.com/office/powerpoint/2010/main" val="1248799284"/>
      </p:ext>
    </p:extLst>
  </p:cSld>
  <p:clrMapOvr>
    <a:masterClrMapping/>
  </p:clrMapOvr>
</p:sld>
</file>

<file path=ppt/theme/theme1.xml><?xml version="1.0" encoding="utf-8"?>
<a:theme xmlns:a="http://schemas.openxmlformats.org/drawingml/2006/main" name="1_Office Theme">
  <a:themeElements>
    <a:clrScheme name="Virtual CROI 2021 1">
      <a:dk1>
        <a:srgbClr val="231F20"/>
      </a:dk1>
      <a:lt1>
        <a:srgbClr val="FFFFFF"/>
      </a:lt1>
      <a:dk2>
        <a:srgbClr val="34558B"/>
      </a:dk2>
      <a:lt2>
        <a:srgbClr val="E7E6E6"/>
      </a:lt2>
      <a:accent1>
        <a:srgbClr val="34558B"/>
      </a:accent1>
      <a:accent2>
        <a:srgbClr val="F5B895"/>
      </a:accent2>
      <a:accent3>
        <a:srgbClr val="F3D5AD"/>
      </a:accent3>
      <a:accent4>
        <a:srgbClr val="A58D7F"/>
      </a:accent4>
      <a:accent5>
        <a:srgbClr val="B5C7D3"/>
      </a:accent5>
      <a:accent6>
        <a:srgbClr val="658DC6"/>
      </a:accent6>
      <a:hlink>
        <a:srgbClr val="34558B"/>
      </a:hlink>
      <a:folHlink>
        <a:srgbClr val="3455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3140</TotalTime>
  <Words>3220</Words>
  <Application>Microsoft Office PowerPoint</Application>
  <PresentationFormat>Widescreen</PresentationFormat>
  <Paragraphs>404</Paragraphs>
  <Slides>33</Slides>
  <Notes>32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Arial</vt:lpstr>
      <vt:lpstr>Calibri</vt:lpstr>
      <vt:lpstr>Calibri Light</vt:lpstr>
      <vt:lpstr>Courier New</vt:lpstr>
      <vt:lpstr>Google Sans</vt:lpstr>
      <vt:lpstr>IAS Ribbon Sans Light</vt:lpstr>
      <vt:lpstr>Oriya MN</vt:lpstr>
      <vt:lpstr>Wingdings</vt:lpstr>
      <vt:lpstr>1_Office Theme</vt:lpstr>
      <vt:lpstr>Office Theme</vt:lpstr>
      <vt:lpstr>The REPRIEVE trial: Developing a cardiovascular disease prevention strategy for people living with HIV</vt:lpstr>
      <vt:lpstr>Key REPRIEVE Results and the Utility of Statins Among PWH:  What Have We Learned?</vt:lpstr>
      <vt:lpstr>Cardiovascular Disease is Increasing in PWH, Contributing to a Persistent Comorbidity Gap </vt:lpstr>
      <vt:lpstr>Rationale</vt:lpstr>
      <vt:lpstr>Beyond LDL: Pleiotropic Effects of Statins</vt:lpstr>
      <vt:lpstr>PowerPoint Presentation</vt:lpstr>
      <vt:lpstr>PowerPoint Presentation</vt:lpstr>
      <vt:lpstr>Global Enrollment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5-Yr Number Needed To Treat (NNT)  to Prevent One MACE Event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Fitch, Kathleen V.,N.P.</dc:creator>
  <cp:lastModifiedBy>Diggs, Marissa</cp:lastModifiedBy>
  <cp:revision>172</cp:revision>
  <dcterms:created xsi:type="dcterms:W3CDTF">2021-09-21T19:14:39Z</dcterms:created>
  <dcterms:modified xsi:type="dcterms:W3CDTF">2023-12-04T15:02:18Z</dcterms:modified>
</cp:coreProperties>
</file>